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351" r:id="rId5"/>
    <p:sldId id="350" r:id="rId6"/>
    <p:sldId id="355" r:id="rId7"/>
    <p:sldId id="363" r:id="rId8"/>
    <p:sldId id="352" r:id="rId9"/>
    <p:sldId id="354" r:id="rId10"/>
    <p:sldId id="358" r:id="rId11"/>
    <p:sldId id="359" r:id="rId12"/>
    <p:sldId id="360" r:id="rId13"/>
    <p:sldId id="361" r:id="rId14"/>
    <p:sldId id="364" r:id="rId15"/>
    <p:sldId id="356" r:id="rId16"/>
    <p:sldId id="368" r:id="rId17"/>
    <p:sldId id="369" r:id="rId18"/>
    <p:sldId id="370" r:id="rId19"/>
    <p:sldId id="357" r:id="rId20"/>
    <p:sldId id="371" r:id="rId21"/>
    <p:sldId id="372" r:id="rId22"/>
    <p:sldId id="373" r:id="rId23"/>
    <p:sldId id="374" r:id="rId24"/>
    <p:sldId id="375" r:id="rId25"/>
    <p:sldId id="376" r:id="rId26"/>
    <p:sldId id="378" r:id="rId27"/>
    <p:sldId id="278" r:id="rId2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ha Cecilia" initials="MC" lastIdx="1" clrIdx="0">
    <p:extLst>
      <p:ext uri="{19B8F6BF-5375-455C-9EA6-DF929625EA0E}">
        <p15:presenceInfo xmlns:p15="http://schemas.microsoft.com/office/powerpoint/2012/main" userId="4afca265b15b25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62672"/>
    <a:srgbClr val="293565"/>
    <a:srgbClr val="1D3281"/>
    <a:srgbClr val="00A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8D783-4675-4E02-8E0B-CFAC6EFD1FDF}" type="datetimeFigureOut">
              <a:rPr lang="es-CO" smtClean="0"/>
              <a:t>29/09/2022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F6BCD-598F-4BEA-BD57-A63B906F70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102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6BCD-598F-4BEA-BD57-A63B906F703F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368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2B984-832B-4C69-879F-4E8A20945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B3B9FA-6507-4606-A361-3DD1508F0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C70489-8511-4DD7-B88C-25C922BB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A4CB-8467-4A1D-AC88-EFABE06FCDE3}" type="datetimeFigureOut">
              <a:rPr lang="es-CO" smtClean="0"/>
              <a:t>29/09/2022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F7B218-70C8-4F9F-8B7B-5C968FC37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11CC8B-0452-4D29-8A4C-668CBC1A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8F78-6504-4FF7-8B4A-F604920DE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515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38E6F-BD90-4CA0-AD22-3355EE2EF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A5485F-0D39-40C0-AD60-B3CDC2A97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668E20-1978-4318-939D-112AE77A3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A4CB-8467-4A1D-AC88-EFABE06FCDE3}" type="datetimeFigureOut">
              <a:rPr lang="es-CO" smtClean="0"/>
              <a:t>29/09/2022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0F0495-A2C7-4381-A14E-5A48E276A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F22CAE-CA02-479D-8AC9-117A5A6A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8F78-6504-4FF7-8B4A-F604920DE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616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69A27C-BF27-48F3-BC46-590A3E9987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7EB6A3-6611-4A9E-8B0C-C641AF0E3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CEF716-1C8B-4188-8F0E-7684F4CB0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A4CB-8467-4A1D-AC88-EFABE06FCDE3}" type="datetimeFigureOut">
              <a:rPr lang="es-CO" smtClean="0"/>
              <a:t>29/09/2022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EF1286-FB8A-4E66-9ECC-C3D454E71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0F0679-4861-41BB-88E4-47BE6A9F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8F78-6504-4FF7-8B4A-F604920DE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144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6DD45-9386-4273-8BAF-FE978D5F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33E9BE-CCA9-4C99-9798-40DF68945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348C39-55E9-47EB-AC9D-0FCE7E06C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A4CB-8467-4A1D-AC88-EFABE06FCDE3}" type="datetimeFigureOut">
              <a:rPr lang="es-CO" smtClean="0"/>
              <a:t>29/09/2022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FB0C8F-91B1-4BF3-BD29-80F30C39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8EB58E-4E6E-48C9-B977-616F9D25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8F78-6504-4FF7-8B4A-F604920DE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879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7537CA-3F41-4ED1-B5B7-490F66323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DF1CB7-F32A-4C14-A413-DB1D2E0A8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1DD017-4842-4901-A266-524F91A55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A4CB-8467-4A1D-AC88-EFABE06FCDE3}" type="datetimeFigureOut">
              <a:rPr lang="es-CO" smtClean="0"/>
              <a:t>29/09/2022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7B4D1E-3C7F-47C8-B393-7876AA7C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DA79D7-4932-4F19-A291-5700B8530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8F78-6504-4FF7-8B4A-F604920DE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189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047E3-7304-4828-86DA-26115591D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31536B-43A3-45C3-8AAB-15DCB82E8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65EC7F-1552-490A-8660-4B2011A13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A800AD-70F8-436C-878F-E328DB9D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A4CB-8467-4A1D-AC88-EFABE06FCDE3}" type="datetimeFigureOut">
              <a:rPr lang="es-CO" smtClean="0"/>
              <a:t>29/09/2022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D523CF-93E6-43D8-B6F4-D1E6662C1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2F2D01-19E0-4430-BF78-2AF86C2E5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8F78-6504-4FF7-8B4A-F604920DE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707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CBCF6-9998-4066-A72C-0081C0AA1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EB600E-09F6-477F-96F9-1087687F4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6DC517-FAE9-4529-944A-7EC019227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1BCD679-E4C9-4099-B189-6975AE621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D6C6E-21EC-43C3-9B40-61D1C47D2E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5CC8AE8-D3B3-49B3-B75C-5127492D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A4CB-8467-4A1D-AC88-EFABE06FCDE3}" type="datetimeFigureOut">
              <a:rPr lang="es-CO" smtClean="0"/>
              <a:t>29/09/2022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30C6CB7-CED7-4CF6-A57B-FF35591B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2ACED17-C76A-43B6-ABAF-74721958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8F78-6504-4FF7-8B4A-F604920DE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657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08F2E-B84B-4309-A580-F712A0FA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EB8326-DF9E-4DCD-9558-691EFBA86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A4CB-8467-4A1D-AC88-EFABE06FCDE3}" type="datetimeFigureOut">
              <a:rPr lang="es-CO" smtClean="0"/>
              <a:t>29/09/2022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165099-48B1-427C-B35E-DCCE3DF31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6401A22-B748-4EF1-891D-8F7364D4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8F78-6504-4FF7-8B4A-F604920DE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745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5188D3-401A-44E0-8C69-B3EBDE53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A4CB-8467-4A1D-AC88-EFABE06FCDE3}" type="datetimeFigureOut">
              <a:rPr lang="es-CO" smtClean="0"/>
              <a:t>29/09/2022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32B116-D41D-483E-A326-2AF9CDF75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61E4E4-C03A-4889-8D52-2C47F0D91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8F78-6504-4FF7-8B4A-F604920DE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106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37062-313E-437C-B674-06F2C1602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0BCDE4-E340-4FBB-BEC4-19E963017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C26DE5-6D66-46B2-8E91-D2EE1A555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05EFE3-23A6-48F5-8EE1-58739094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A4CB-8467-4A1D-AC88-EFABE06FCDE3}" type="datetimeFigureOut">
              <a:rPr lang="es-CO" smtClean="0"/>
              <a:t>29/09/2022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E03581-635E-4223-834D-D30CDAE9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DCAA49-3DC5-47D1-B448-1C53177C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8F78-6504-4FF7-8B4A-F604920DE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551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C25288-5DF6-4634-9FFF-8CA5AAE8F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BE4EAF-D4B4-4A78-BC2C-94971CBE89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448BC3-27A9-405E-BEC2-7F66F4EE1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634034-3C2D-42AF-A81D-A7CB2AD0E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A4CB-8467-4A1D-AC88-EFABE06FCDE3}" type="datetimeFigureOut">
              <a:rPr lang="es-CO" smtClean="0"/>
              <a:t>29/09/2022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3DE70C-CA6F-43D3-B495-BC216E41A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F5828E-20ED-4548-890E-D42E3E6DC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8F78-6504-4FF7-8B4A-F604920DE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517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95135F-581C-4DC2-9EE6-6A98391C9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7E991D-DA7A-4C92-AC45-FAFF32209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6E5CB0-92C4-4C21-952E-66A605590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DA4CB-8467-4A1D-AC88-EFABE06FCDE3}" type="datetimeFigureOut">
              <a:rPr lang="es-CO" smtClean="0"/>
              <a:t>29/09/2022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D48E11-143F-4B19-901B-BE6CC1BB3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B36F1C-DFA2-4C88-9436-9E1A9A3D5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B8F78-6504-4FF7-8B4A-F604920DE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362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388FB5-7EEE-477E-20FD-6C61BE97DDF6}"/>
              </a:ext>
            </a:extLst>
          </p:cNvPr>
          <p:cNvSpPr txBox="1">
            <a:spLocks/>
          </p:cNvSpPr>
          <p:nvPr/>
        </p:nvSpPr>
        <p:spPr>
          <a:xfrm>
            <a:off x="1408053" y="2562875"/>
            <a:ext cx="9797832" cy="12090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/>
              <a:t>Gestión educativa en la ciudad del aprendizaje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AE97FF-A8BA-8CF3-6A63-E625F1162CC4}"/>
              </a:ext>
            </a:extLst>
          </p:cNvPr>
          <p:cNvSpPr txBox="1"/>
          <p:nvPr/>
        </p:nvSpPr>
        <p:spPr>
          <a:xfrm>
            <a:off x="3048000" y="442566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b="1" dirty="0"/>
              <a:t>JOSE ALBERTO MORENO VILLAMIL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94119A3-1ADB-72B2-C7AF-F5C7E6703739}"/>
              </a:ext>
            </a:extLst>
          </p:cNvPr>
          <p:cNvSpPr txBox="1"/>
          <p:nvPr/>
        </p:nvSpPr>
        <p:spPr>
          <a:xfrm>
            <a:off x="3048000" y="488733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Secretario de Educación de Tunja</a:t>
            </a:r>
            <a:endParaRPr lang="es-CO" sz="20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0"/>
            <a:ext cx="73914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0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6667094D-0EEB-4C1E-FC75-BAAEC211B6B7}"/>
              </a:ext>
            </a:extLst>
          </p:cNvPr>
          <p:cNvSpPr txBox="1">
            <a:spLocks/>
          </p:cNvSpPr>
          <p:nvPr/>
        </p:nvSpPr>
        <p:spPr>
          <a:xfrm>
            <a:off x="3298156" y="6230"/>
            <a:ext cx="8880870" cy="6176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dirty="0"/>
              <a:t>Gestión Educativa en la ciudad del aprendizaje</a:t>
            </a:r>
          </a:p>
        </p:txBody>
      </p:sp>
      <p:sp>
        <p:nvSpPr>
          <p:cNvPr id="98" name="Subtitle 18">
            <a:extLst>
              <a:ext uri="{FF2B5EF4-FFF2-40B4-BE49-F238E27FC236}">
                <a16:creationId xmlns:a16="http://schemas.microsoft.com/office/drawing/2014/main" id="{D4336FCA-480C-38A9-E105-60420D36E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248" y="709243"/>
            <a:ext cx="9797832" cy="28803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s-CO" dirty="0">
                <a:solidFill>
                  <a:schemeClr val="accent1"/>
                </a:solidFill>
              </a:rPr>
              <a:t>Tunja, la capital que Nos Une 2020 - 2023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143250" y="1631163"/>
            <a:ext cx="891508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024D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Retos</a:t>
            </a:r>
            <a:endParaRPr lang="es-MX" sz="2000" dirty="0">
              <a:solidFill>
                <a:srgbClr val="024D8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MX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r>
              <a:rPr lang="es-MX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Como perspectiva para dar continuidad a las acciones desarrolladas se tiene los siguientes retos:</a:t>
            </a:r>
          </a:p>
          <a:p>
            <a:endParaRPr lang="es-MX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MX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Acciones para dar continuidad</a:t>
            </a:r>
          </a:p>
          <a:p>
            <a:endParaRPr lang="es-MX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0225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 cumplimiento a los compromisos adquiridos en el marco de la Red Mundial de Ciudades del Aprendizaje.</a:t>
            </a:r>
          </a:p>
          <a:p>
            <a:pPr marL="530225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Superar y mejorar los índices de inclusión.</a:t>
            </a:r>
          </a:p>
          <a:p>
            <a:pPr marL="530225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Promover el uso de la robótica desde la innovación educativa.</a:t>
            </a:r>
          </a:p>
          <a:p>
            <a:pPr marL="530225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Mantener a Tunja a través de escenarios de </a:t>
            </a:r>
            <a:r>
              <a:rPr lang="es-MX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globalización.</a:t>
            </a:r>
            <a:endParaRPr lang="es-MX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0225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Construir y fortalecer la triada Educación, Tecnología e Innovación.</a:t>
            </a:r>
          </a:p>
          <a:p>
            <a:pPr marL="530225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Fortalecer aún más las competencias comunicativas en un segundo idioma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2F6351-8D1A-E4E1-9E4D-A0F365570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62" y="3448664"/>
            <a:ext cx="2153953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0BCC943-CC1B-B165-663F-6721E74526DB}"/>
              </a:ext>
            </a:extLst>
          </p:cNvPr>
          <p:cNvSpPr/>
          <p:nvPr/>
        </p:nvSpPr>
        <p:spPr>
          <a:xfrm>
            <a:off x="232012" y="1129553"/>
            <a:ext cx="11731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2000" b="1" dirty="0">
                <a:solidFill>
                  <a:srgbClr val="024D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Tunja Ciudad del Aprendizaje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10AD726-93C0-8D25-D257-BD09B3813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40" y="1529663"/>
            <a:ext cx="2338223" cy="187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F96856-6F37-5C89-3413-04E15F7EBB65}"/>
              </a:ext>
            </a:extLst>
          </p:cNvPr>
          <p:cNvSpPr txBox="1"/>
          <p:nvPr/>
        </p:nvSpPr>
        <p:spPr>
          <a:xfrm>
            <a:off x="3819831" y="1622658"/>
            <a:ext cx="8143246" cy="70788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NOS UNE EL EMPRENDIMIENTO, LA INNOVACIÓN Y EL DESARROLLO ECONÓMICO</a:t>
            </a:r>
          </a:p>
        </p:txBody>
      </p:sp>
      <p:sp>
        <p:nvSpPr>
          <p:cNvPr id="110" name="TextBox 45">
            <a:extLst>
              <a:ext uri="{FF2B5EF4-FFF2-40B4-BE49-F238E27FC236}">
                <a16:creationId xmlns:a16="http://schemas.microsoft.com/office/drawing/2014/main" id="{BF52191E-E1AD-0C8B-77D9-8B8C516F3FC8}"/>
              </a:ext>
            </a:extLst>
          </p:cNvPr>
          <p:cNvSpPr txBox="1"/>
          <p:nvPr/>
        </p:nvSpPr>
        <p:spPr>
          <a:xfrm>
            <a:off x="427703" y="1170940"/>
            <a:ext cx="11535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de Desarrollo de Tunja</a:t>
            </a:r>
          </a:p>
        </p:txBody>
      </p:sp>
      <p:sp>
        <p:nvSpPr>
          <p:cNvPr id="97" name="Title 1">
            <a:extLst>
              <a:ext uri="{FF2B5EF4-FFF2-40B4-BE49-F238E27FC236}">
                <a16:creationId xmlns:a16="http://schemas.microsoft.com/office/drawing/2014/main" id="{6667094D-0EEB-4C1E-FC75-BAAEC211B6B7}"/>
              </a:ext>
            </a:extLst>
          </p:cNvPr>
          <p:cNvSpPr txBox="1">
            <a:spLocks/>
          </p:cNvSpPr>
          <p:nvPr/>
        </p:nvSpPr>
        <p:spPr>
          <a:xfrm>
            <a:off x="3298156" y="6230"/>
            <a:ext cx="8880870" cy="6176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dirty="0"/>
              <a:t>Gestión Educativa en la ciudad del aprendizaje</a:t>
            </a:r>
          </a:p>
        </p:txBody>
      </p:sp>
      <p:sp>
        <p:nvSpPr>
          <p:cNvPr id="98" name="Subtitle 18">
            <a:extLst>
              <a:ext uri="{FF2B5EF4-FFF2-40B4-BE49-F238E27FC236}">
                <a16:creationId xmlns:a16="http://schemas.microsoft.com/office/drawing/2014/main" id="{D4336FCA-480C-38A9-E105-60420D36E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248" y="709243"/>
            <a:ext cx="9797832" cy="28803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s-CO" dirty="0">
                <a:solidFill>
                  <a:schemeClr val="accent1"/>
                </a:solidFill>
              </a:rPr>
              <a:t>Tunja, la capital que Nos Une 2020 - 2023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3C0A394-C9AA-E0CE-4731-FB5644C7CE9D}"/>
              </a:ext>
            </a:extLst>
          </p:cNvPr>
          <p:cNvSpPr txBox="1"/>
          <p:nvPr/>
        </p:nvSpPr>
        <p:spPr>
          <a:xfrm>
            <a:off x="427703" y="2497654"/>
            <a:ext cx="69191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P_03.072. Docentes beneficiados </a:t>
            </a:r>
            <a:r>
              <a:rPr lang="es-ES" sz="2000" dirty="0" err="1"/>
              <a:t>CTeI</a:t>
            </a:r>
            <a:endParaRPr lang="es-ES" sz="2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087CF11-557B-DB3D-FB30-17CC26B17191}"/>
              </a:ext>
            </a:extLst>
          </p:cNvPr>
          <p:cNvSpPr txBox="1"/>
          <p:nvPr/>
        </p:nvSpPr>
        <p:spPr>
          <a:xfrm>
            <a:off x="427703" y="3204018"/>
            <a:ext cx="6919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dirty="0"/>
              <a:t>Docentes capacitados en áreas de tecnología e innovación para mejorar sus conocimientos en herramientas tecnológicas, fortalecer el uso de la tecnología, las competencias del siglo XXI, el enfoque educativo STEM y la cultura </a:t>
            </a:r>
            <a:r>
              <a:rPr lang="es-CO" sz="2000" dirty="0" err="1"/>
              <a:t>Maker</a:t>
            </a:r>
            <a:r>
              <a:rPr lang="es-CO" sz="2000" dirty="0"/>
              <a:t> en la educación.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CC59F36-CA6A-0E08-DE59-E34EBD3AB559}"/>
              </a:ext>
            </a:extLst>
          </p:cNvPr>
          <p:cNvSpPr txBox="1"/>
          <p:nvPr/>
        </p:nvSpPr>
        <p:spPr>
          <a:xfrm>
            <a:off x="2057095" y="2897764"/>
            <a:ext cx="69191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P_03.073. Reconocimientos a Tunja como Ciudad del Aprendizaje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A33F5E0-9028-0085-58E6-B3ADA1948A92}"/>
              </a:ext>
            </a:extLst>
          </p:cNvPr>
          <p:cNvSpPr txBox="1"/>
          <p:nvPr/>
        </p:nvSpPr>
        <p:spPr>
          <a:xfrm>
            <a:off x="2016149" y="3280869"/>
            <a:ext cx="6919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2020 </a:t>
            </a:r>
            <a:r>
              <a:rPr lang="es-ES" sz="2000" dirty="0" smtClean="0"/>
              <a:t>Tunja </a:t>
            </a:r>
            <a:r>
              <a:rPr lang="es-ES" sz="2000" dirty="0"/>
              <a:t>recibe el CERTIFICADO DE MEMBRESIA de la UNESCO y entra a  ser parte de las 230 ciudades que pertenecen a la Red Mundial de Ciudades del Aprendizaje. Se han realizado dos encuentros donde se comparten experiencias en educación.</a:t>
            </a:r>
            <a:endParaRPr lang="es-CO" sz="20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79F74F5-B25E-BBF4-6152-6FCC4FB164EA}"/>
              </a:ext>
            </a:extLst>
          </p:cNvPr>
          <p:cNvSpPr txBox="1"/>
          <p:nvPr/>
        </p:nvSpPr>
        <p:spPr>
          <a:xfrm>
            <a:off x="3604597" y="3485142"/>
            <a:ext cx="69191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P_03.075. IEO con conectividad y/o equipos tecnológicos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32A0168-ADC6-9629-9794-1B2D9E8733AA}"/>
              </a:ext>
            </a:extLst>
          </p:cNvPr>
          <p:cNvSpPr txBox="1"/>
          <p:nvPr/>
        </p:nvSpPr>
        <p:spPr>
          <a:xfrm>
            <a:off x="3604597" y="4229012"/>
            <a:ext cx="69191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Instituciones educativas Oficiales con asistencia técnica en </a:t>
            </a:r>
            <a:r>
              <a:rPr lang="es-ES" sz="2000" dirty="0" err="1"/>
              <a:t>concetividad</a:t>
            </a:r>
            <a:r>
              <a:rPr lang="es-ES" sz="2000" dirty="0"/>
              <a:t> e </a:t>
            </a:r>
            <a:r>
              <a:rPr lang="es-ES" sz="2000" dirty="0" err="1"/>
              <a:t>internent</a:t>
            </a:r>
            <a:r>
              <a:rPr lang="es-ES" sz="2000" dirty="0"/>
              <a:t> en las aulas e incorporación a los semilleros de </a:t>
            </a:r>
            <a:r>
              <a:rPr lang="es-ES" sz="2000" dirty="0" err="1"/>
              <a:t>investigacion</a:t>
            </a:r>
            <a:r>
              <a:rPr lang="es-ES" sz="2000" dirty="0"/>
              <a:t> y desarrollo de la </a:t>
            </a:r>
            <a:r>
              <a:rPr lang="es-ES" sz="2000" dirty="0" err="1"/>
              <a:t>robotica</a:t>
            </a:r>
            <a:endParaRPr lang="es-CO" sz="20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8E5594C-43E7-1893-9070-73A24B59B9F4}"/>
              </a:ext>
            </a:extLst>
          </p:cNvPr>
          <p:cNvSpPr txBox="1"/>
          <p:nvPr/>
        </p:nvSpPr>
        <p:spPr>
          <a:xfrm>
            <a:off x="5043949" y="3908726"/>
            <a:ext cx="6919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P_03.074. Instituciones educativas asistidas técnicamente en innovación educativa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889202F-5E5D-D2A0-973F-C32E1534BA8C}"/>
              </a:ext>
            </a:extLst>
          </p:cNvPr>
          <p:cNvSpPr txBox="1"/>
          <p:nvPr/>
        </p:nvSpPr>
        <p:spPr>
          <a:xfrm>
            <a:off x="5043949" y="4516364"/>
            <a:ext cx="69191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Las 12 IEO con servicio de internet en aulas de informática</a:t>
            </a:r>
          </a:p>
          <a:p>
            <a:r>
              <a:rPr lang="es-ES" dirty="0"/>
              <a:t>1100 equipos de cómputo fueron  gestionados con CPE asignados a IEO</a:t>
            </a:r>
          </a:p>
          <a:p>
            <a:r>
              <a:rPr lang="es-ES" dirty="0"/>
              <a:t>6.565 SIM </a:t>
            </a:r>
            <a:r>
              <a:rPr lang="es-ES" dirty="0" err="1"/>
              <a:t>card</a:t>
            </a:r>
            <a:r>
              <a:rPr lang="es-ES" dirty="0"/>
              <a:t> (plan de datos y de voz) entregadas a estudiantes </a:t>
            </a:r>
          </a:p>
          <a:p>
            <a:r>
              <a:rPr lang="es-ES" dirty="0"/>
              <a:t>1.039 equipos portátiles para estudiantes de las sedes rurales de las IEO Rural del Sur y Gustavo Rojas Pinilla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0556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156F0A9-3D07-5B5E-CC34-B051873B4370}"/>
              </a:ext>
            </a:extLst>
          </p:cNvPr>
          <p:cNvSpPr/>
          <p:nvPr/>
        </p:nvSpPr>
        <p:spPr>
          <a:xfrm>
            <a:off x="3819833" y="1571050"/>
            <a:ext cx="814324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es-MX" sz="16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Tunja, ciudad del conocimiento</a:t>
            </a:r>
          </a:p>
          <a:p>
            <a:endParaRPr lang="es-MX" sz="16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 une la educación</a:t>
            </a:r>
          </a:p>
          <a:p>
            <a:pPr lvl="1"/>
            <a:r>
              <a:rPr lang="es-MX" sz="16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Mejoramiento de la Calidad educativa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Implementar el 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nivel preescolar 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el marco de la atención integral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Capacitación en 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Educación inicial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Mejoramiento de las capacidades 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Docentes de Educación Inicial, preescolar, básica y media</a:t>
            </a:r>
            <a:endParaRPr lang="es-MX" sz="1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Estrategias de 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calidad</a:t>
            </a:r>
            <a:endParaRPr lang="es-MX" sz="16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Acceso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Educación Inicial, preescolar, básica y media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Fortalecimiento de un 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segundo idioma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lvl="1"/>
            <a:r>
              <a:rPr lang="es-MX" sz="16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Educación media y superior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Articulación con el 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sector productivo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Acceso a la 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Educación Superior</a:t>
            </a:r>
            <a:endParaRPr lang="es-MX" sz="16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TextBox 45">
            <a:extLst>
              <a:ext uri="{FF2B5EF4-FFF2-40B4-BE49-F238E27FC236}">
                <a16:creationId xmlns:a16="http://schemas.microsoft.com/office/drawing/2014/main" id="{BF52191E-E1AD-0C8B-77D9-8B8C516F3FC8}"/>
              </a:ext>
            </a:extLst>
          </p:cNvPr>
          <p:cNvSpPr txBox="1"/>
          <p:nvPr/>
        </p:nvSpPr>
        <p:spPr>
          <a:xfrm>
            <a:off x="427703" y="1170940"/>
            <a:ext cx="11535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de Desarrollo de Tunja</a:t>
            </a:r>
          </a:p>
        </p:txBody>
      </p:sp>
      <p:sp>
        <p:nvSpPr>
          <p:cNvPr id="97" name="Title 1">
            <a:extLst>
              <a:ext uri="{FF2B5EF4-FFF2-40B4-BE49-F238E27FC236}">
                <a16:creationId xmlns:a16="http://schemas.microsoft.com/office/drawing/2014/main" id="{6667094D-0EEB-4C1E-FC75-BAAEC211B6B7}"/>
              </a:ext>
            </a:extLst>
          </p:cNvPr>
          <p:cNvSpPr txBox="1">
            <a:spLocks/>
          </p:cNvSpPr>
          <p:nvPr/>
        </p:nvSpPr>
        <p:spPr>
          <a:xfrm>
            <a:off x="3298156" y="6230"/>
            <a:ext cx="8880870" cy="6176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dirty="0"/>
              <a:t>Gestión Educativa en la ciudad del aprendizaje</a:t>
            </a:r>
          </a:p>
        </p:txBody>
      </p:sp>
      <p:sp>
        <p:nvSpPr>
          <p:cNvPr id="98" name="Subtitle 18">
            <a:extLst>
              <a:ext uri="{FF2B5EF4-FFF2-40B4-BE49-F238E27FC236}">
                <a16:creationId xmlns:a16="http://schemas.microsoft.com/office/drawing/2014/main" id="{D4336FCA-480C-38A9-E105-60420D36E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248" y="709243"/>
            <a:ext cx="9797832" cy="28803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s-CO" dirty="0">
                <a:solidFill>
                  <a:schemeClr val="accent1"/>
                </a:solidFill>
              </a:rPr>
              <a:t>Tunja, la capital que Nos Une 2020 - 2023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98" y="3607841"/>
            <a:ext cx="2444106" cy="252750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31" y="1622658"/>
            <a:ext cx="2457450" cy="193357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EF5633F-16DB-2EAA-C04D-4F9DE010CCF0}"/>
              </a:ext>
            </a:extLst>
          </p:cNvPr>
          <p:cNvSpPr txBox="1"/>
          <p:nvPr/>
        </p:nvSpPr>
        <p:spPr>
          <a:xfrm>
            <a:off x="3819833" y="1622658"/>
            <a:ext cx="8143246" cy="40011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CO" sz="2000" dirty="0"/>
              <a:t>V. NOS UNE UNA SOCIEDAD JUSTA, INCLUYENTE Y EDUCADA</a:t>
            </a:r>
          </a:p>
        </p:txBody>
      </p:sp>
    </p:spTree>
    <p:extLst>
      <p:ext uri="{BB962C8B-B14F-4D97-AF65-F5344CB8AC3E}">
        <p14:creationId xmlns:p14="http://schemas.microsoft.com/office/powerpoint/2010/main" val="17846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6667094D-0EEB-4C1E-FC75-BAAEC211B6B7}"/>
              </a:ext>
            </a:extLst>
          </p:cNvPr>
          <p:cNvSpPr txBox="1">
            <a:spLocks/>
          </p:cNvSpPr>
          <p:nvPr/>
        </p:nvSpPr>
        <p:spPr>
          <a:xfrm>
            <a:off x="3298156" y="6230"/>
            <a:ext cx="8880870" cy="6176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dirty="0"/>
              <a:t>Gestión Educativa en la ciudad del aprendizaje</a:t>
            </a:r>
          </a:p>
        </p:txBody>
      </p:sp>
      <p:sp>
        <p:nvSpPr>
          <p:cNvPr id="98" name="Subtitle 18">
            <a:extLst>
              <a:ext uri="{FF2B5EF4-FFF2-40B4-BE49-F238E27FC236}">
                <a16:creationId xmlns:a16="http://schemas.microsoft.com/office/drawing/2014/main" id="{D4336FCA-480C-38A9-E105-60420D36E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248" y="709243"/>
            <a:ext cx="9797832" cy="28803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s-CO" dirty="0">
                <a:solidFill>
                  <a:schemeClr val="accent1"/>
                </a:solidFill>
              </a:rPr>
              <a:t>Tunja, la capital que Nos Une 2020 - 2023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B42C0D9-AD40-FA5C-C4AB-3D1C85070271}"/>
              </a:ext>
            </a:extLst>
          </p:cNvPr>
          <p:cNvSpPr txBox="1"/>
          <p:nvPr/>
        </p:nvSpPr>
        <p:spPr>
          <a:xfrm>
            <a:off x="3819831" y="1622658"/>
            <a:ext cx="8143246" cy="40011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NOS UNE UNA SOCIEDAD JUSTA, INCLUYENTE Y EDUCADA</a:t>
            </a:r>
          </a:p>
        </p:txBody>
      </p:sp>
      <p:sp>
        <p:nvSpPr>
          <p:cNvPr id="4" name="TextBox 45">
            <a:extLst>
              <a:ext uri="{FF2B5EF4-FFF2-40B4-BE49-F238E27FC236}">
                <a16:creationId xmlns:a16="http://schemas.microsoft.com/office/drawing/2014/main" id="{2457B10F-D3AD-50FE-8B1D-4D1603B17187}"/>
              </a:ext>
            </a:extLst>
          </p:cNvPr>
          <p:cNvSpPr txBox="1"/>
          <p:nvPr/>
        </p:nvSpPr>
        <p:spPr>
          <a:xfrm>
            <a:off x="427703" y="1170940"/>
            <a:ext cx="11535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de Desarrollo de Tunja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F9D8D7-0A96-7691-822A-F357223F9C45}"/>
              </a:ext>
            </a:extLst>
          </p:cNvPr>
          <p:cNvSpPr txBox="1"/>
          <p:nvPr/>
        </p:nvSpPr>
        <p:spPr>
          <a:xfrm>
            <a:off x="427703" y="2497654"/>
            <a:ext cx="69191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P_05.110. Instituciones educativas oficiales que implementan el nivel preescolar en el marco de la atención integral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4826FB-3185-F227-AE1C-29E9458A5C72}"/>
              </a:ext>
            </a:extLst>
          </p:cNvPr>
          <p:cNvSpPr txBox="1"/>
          <p:nvPr/>
        </p:nvSpPr>
        <p:spPr>
          <a:xfrm>
            <a:off x="427703" y="3204018"/>
            <a:ext cx="6919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Jornadas de </a:t>
            </a:r>
            <a:r>
              <a:rPr lang="es-ES" sz="2000" dirty="0" err="1"/>
              <a:t>Atencion</a:t>
            </a:r>
            <a:r>
              <a:rPr lang="es-ES" sz="2000" dirty="0"/>
              <a:t> Integral a 7 IEO con actividades en literatura infantil (cuentos y leyendas de Tunja), Salud, (vacunación, tamizaje nutricional, valoración  visual, odontológica) Lúdica (títeres y  jornadas de recreación y deporte)</a:t>
            </a:r>
            <a:endParaRPr lang="es-CO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9465BC8-5779-0316-F0CF-341E10E0C942}"/>
              </a:ext>
            </a:extLst>
          </p:cNvPr>
          <p:cNvSpPr txBox="1"/>
          <p:nvPr/>
        </p:nvSpPr>
        <p:spPr>
          <a:xfrm>
            <a:off x="2735825" y="3066338"/>
            <a:ext cx="69191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P_05.111 Docentes y agentes capacitados en Educación inicial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2E75191-6FC0-BD01-9594-63BA5E747A5D}"/>
              </a:ext>
            </a:extLst>
          </p:cNvPr>
          <p:cNvSpPr txBox="1"/>
          <p:nvPr/>
        </p:nvSpPr>
        <p:spPr>
          <a:xfrm>
            <a:off x="2735824" y="3737184"/>
            <a:ext cx="691912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Docentes capacitados en: esquema de alternancia y prácticas de bioseguridad, herramientas virtuales red de bibliotecas del banco de la República, referentes de educación inicial (política de primera infancia, transiciones armónicas, componentes, fortalecimiento curricular y trayectorias educativas completas.</a:t>
            </a:r>
            <a:endParaRPr lang="es-CO" sz="2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AEA3FF-8F3B-13AA-2021-8A4F48F4555E}"/>
              </a:ext>
            </a:extLst>
          </p:cNvPr>
          <p:cNvSpPr txBox="1"/>
          <p:nvPr/>
        </p:nvSpPr>
        <p:spPr>
          <a:xfrm>
            <a:off x="5043948" y="3912754"/>
            <a:ext cx="69191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P_05.114. Docentes y agentes educativos </a:t>
            </a:r>
            <a:r>
              <a:rPr lang="es-ES" sz="2000" dirty="0" smtClean="0"/>
              <a:t>de </a:t>
            </a:r>
            <a:r>
              <a:rPr lang="es-ES" sz="2000" dirty="0" smtClean="0"/>
              <a:t>preescolar</a:t>
            </a:r>
            <a:r>
              <a:rPr lang="es-ES" sz="2000" dirty="0"/>
              <a:t>, básica y media beneficiados con estrategias de mejoramiento de sus capacidades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B4F1834-49A1-C53F-5FF7-9FCC1C44D0F1}"/>
              </a:ext>
            </a:extLst>
          </p:cNvPr>
          <p:cNvSpPr txBox="1"/>
          <p:nvPr/>
        </p:nvSpPr>
        <p:spPr>
          <a:xfrm>
            <a:off x="5043948" y="4922094"/>
            <a:ext cx="69191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 err="1"/>
              <a:t>Capacitacion</a:t>
            </a:r>
            <a:r>
              <a:rPr lang="es-ES" sz="2000" dirty="0"/>
              <a:t> a docentes en temas como: inclusión y atención a la diversidad, habilidades científicas, educación inclusiva, estrategias y metodologías flexibles</a:t>
            </a:r>
            <a:endParaRPr lang="es-CO" sz="20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50CF7E4-4629-6AB0-D96F-5910F7E09485}"/>
              </a:ext>
            </a:extLst>
          </p:cNvPr>
          <p:cNvSpPr txBox="1"/>
          <p:nvPr/>
        </p:nvSpPr>
        <p:spPr>
          <a:xfrm>
            <a:off x="0" y="2116585"/>
            <a:ext cx="6130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Mejoramiento de la Calidad educativa</a:t>
            </a:r>
          </a:p>
        </p:txBody>
      </p:sp>
    </p:spTree>
    <p:extLst>
      <p:ext uri="{BB962C8B-B14F-4D97-AF65-F5344CB8AC3E}">
        <p14:creationId xmlns:p14="http://schemas.microsoft.com/office/powerpoint/2010/main" val="136265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6667094D-0EEB-4C1E-FC75-BAAEC211B6B7}"/>
              </a:ext>
            </a:extLst>
          </p:cNvPr>
          <p:cNvSpPr txBox="1">
            <a:spLocks/>
          </p:cNvSpPr>
          <p:nvPr/>
        </p:nvSpPr>
        <p:spPr>
          <a:xfrm>
            <a:off x="3298156" y="6230"/>
            <a:ext cx="8880870" cy="6176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dirty="0"/>
              <a:t>Gestión Educativa en la ciudad del aprendizaje</a:t>
            </a:r>
          </a:p>
        </p:txBody>
      </p:sp>
      <p:sp>
        <p:nvSpPr>
          <p:cNvPr id="98" name="Subtitle 18">
            <a:extLst>
              <a:ext uri="{FF2B5EF4-FFF2-40B4-BE49-F238E27FC236}">
                <a16:creationId xmlns:a16="http://schemas.microsoft.com/office/drawing/2014/main" id="{D4336FCA-480C-38A9-E105-60420D36E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248" y="709243"/>
            <a:ext cx="9797832" cy="28803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s-CO" dirty="0">
                <a:solidFill>
                  <a:schemeClr val="accent1"/>
                </a:solidFill>
              </a:rPr>
              <a:t>Tunja, la capital que Nos Une 2020 - 2023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B42C0D9-AD40-FA5C-C4AB-3D1C85070271}"/>
              </a:ext>
            </a:extLst>
          </p:cNvPr>
          <p:cNvSpPr txBox="1"/>
          <p:nvPr/>
        </p:nvSpPr>
        <p:spPr>
          <a:xfrm>
            <a:off x="3819831" y="1622658"/>
            <a:ext cx="8143246" cy="40011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NOS UNE UNA SOCIEDAD JUSTA, INCLUYENTE Y EDUCADA</a:t>
            </a:r>
          </a:p>
        </p:txBody>
      </p:sp>
      <p:sp>
        <p:nvSpPr>
          <p:cNvPr id="4" name="TextBox 45">
            <a:extLst>
              <a:ext uri="{FF2B5EF4-FFF2-40B4-BE49-F238E27FC236}">
                <a16:creationId xmlns:a16="http://schemas.microsoft.com/office/drawing/2014/main" id="{2457B10F-D3AD-50FE-8B1D-4D1603B17187}"/>
              </a:ext>
            </a:extLst>
          </p:cNvPr>
          <p:cNvSpPr txBox="1"/>
          <p:nvPr/>
        </p:nvSpPr>
        <p:spPr>
          <a:xfrm>
            <a:off x="427703" y="1170940"/>
            <a:ext cx="11535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de Desarrollo de Tunja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F9D8D7-0A96-7691-822A-F357223F9C45}"/>
              </a:ext>
            </a:extLst>
          </p:cNvPr>
          <p:cNvSpPr txBox="1"/>
          <p:nvPr/>
        </p:nvSpPr>
        <p:spPr>
          <a:xfrm>
            <a:off x="427703" y="2497654"/>
            <a:ext cx="69191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P_05.117. Estrategias de calidad evaluadas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4826FB-3185-F227-AE1C-29E9458A5C72}"/>
              </a:ext>
            </a:extLst>
          </p:cNvPr>
          <p:cNvSpPr txBox="1"/>
          <p:nvPr/>
        </p:nvSpPr>
        <p:spPr>
          <a:xfrm>
            <a:off x="427703" y="3204018"/>
            <a:ext cx="6919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Evaluación de estrategias de calidad: PTA, Aliados 10, Proyectos Pedagógicos, PRAES, Plan de Lectura y Escritura, Foro Educativo Municipal, Experiencias significativas, Baúl de </a:t>
            </a:r>
            <a:r>
              <a:rPr lang="es-ES" sz="2000" dirty="0" err="1"/>
              <a:t>Mariangel</a:t>
            </a:r>
            <a:r>
              <a:rPr lang="es-ES" sz="2000" dirty="0"/>
              <a:t>, Evaluar para avanzar, Jornada </a:t>
            </a:r>
            <a:r>
              <a:rPr lang="es-ES" sz="2000" dirty="0" err="1"/>
              <a:t>Unica</a:t>
            </a:r>
            <a:endParaRPr lang="es-CO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9465BC8-5779-0316-F0CF-341E10E0C942}"/>
              </a:ext>
            </a:extLst>
          </p:cNvPr>
          <p:cNvSpPr txBox="1"/>
          <p:nvPr/>
        </p:nvSpPr>
        <p:spPr>
          <a:xfrm>
            <a:off x="2735825" y="3117272"/>
            <a:ext cx="68653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P_05.121. Personas con acceso a la </a:t>
            </a:r>
            <a:r>
              <a:rPr lang="es-ES" sz="2000" dirty="0" smtClean="0"/>
              <a:t>Educación Inicial, </a:t>
            </a:r>
            <a:r>
              <a:rPr lang="es-ES" sz="2000" dirty="0"/>
              <a:t>preescolar, básica y media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2E75191-6FC0-BD01-9594-63BA5E747A5D}"/>
              </a:ext>
            </a:extLst>
          </p:cNvPr>
          <p:cNvSpPr txBox="1"/>
          <p:nvPr/>
        </p:nvSpPr>
        <p:spPr>
          <a:xfrm>
            <a:off x="2735824" y="3737184"/>
            <a:ext cx="691912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Cobertura de 19,693 estudiantes en las 12 IEO de los cuales: 7,616 están en jornada única; 1052 son de nacionalidad venezolana, 283 victimas del conflicto armado, 599 con discapacidad, 617 con apoyo académico especial y 160 con trastornos específicos. </a:t>
            </a:r>
            <a:endParaRPr lang="es-CO" sz="2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AEA3FF-8F3B-13AA-2021-8A4F48F4555E}"/>
              </a:ext>
            </a:extLst>
          </p:cNvPr>
          <p:cNvSpPr txBox="1"/>
          <p:nvPr/>
        </p:nvSpPr>
        <p:spPr>
          <a:xfrm>
            <a:off x="5043948" y="3912754"/>
            <a:ext cx="69191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P_05.112. Instituciones educativas fortalecidas </a:t>
            </a:r>
            <a:r>
              <a:rPr lang="es-ES" sz="2000" dirty="0" smtClean="0"/>
              <a:t>en un </a:t>
            </a:r>
            <a:r>
              <a:rPr lang="es-ES" sz="2000" dirty="0"/>
              <a:t>segundo idioma.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B4F1834-49A1-C53F-5FF7-9FCC1C44D0F1}"/>
              </a:ext>
            </a:extLst>
          </p:cNvPr>
          <p:cNvSpPr txBox="1"/>
          <p:nvPr/>
        </p:nvSpPr>
        <p:spPr>
          <a:xfrm>
            <a:off x="5043948" y="4666459"/>
            <a:ext cx="6919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Talleres de mejoramiento de las competencias </a:t>
            </a:r>
            <a:r>
              <a:rPr lang="es-ES" sz="2000" dirty="0" err="1"/>
              <a:t>comunicaticas</a:t>
            </a:r>
            <a:r>
              <a:rPr lang="es-ES" sz="2000" dirty="0"/>
              <a:t> en segundo idioma: curso de formación en inglés (formación virtual con el SENA) </a:t>
            </a:r>
            <a:r>
              <a:rPr lang="es-ES" sz="2000" dirty="0" err="1"/>
              <a:t>Inmersion</a:t>
            </a:r>
            <a:r>
              <a:rPr lang="es-ES" sz="2000" dirty="0"/>
              <a:t> en Ingles, clubes de conversación </a:t>
            </a:r>
            <a:r>
              <a:rPr lang="es-ES" sz="2000" dirty="0" err="1"/>
              <a:t>Talkativ</a:t>
            </a:r>
            <a:r>
              <a:rPr lang="es-ES" sz="2000" dirty="0"/>
              <a:t>-E y conferencias programadas por el MEN</a:t>
            </a:r>
            <a:endParaRPr lang="es-CO" sz="20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50CF7E4-4629-6AB0-D96F-5910F7E09485}"/>
              </a:ext>
            </a:extLst>
          </p:cNvPr>
          <p:cNvSpPr txBox="1"/>
          <p:nvPr/>
        </p:nvSpPr>
        <p:spPr>
          <a:xfrm>
            <a:off x="0" y="2116585"/>
            <a:ext cx="6130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Mejoramiento de la Calidad educativa</a:t>
            </a:r>
          </a:p>
        </p:txBody>
      </p:sp>
    </p:spTree>
    <p:extLst>
      <p:ext uri="{BB962C8B-B14F-4D97-AF65-F5344CB8AC3E}">
        <p14:creationId xmlns:p14="http://schemas.microsoft.com/office/powerpoint/2010/main" val="230461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6667094D-0EEB-4C1E-FC75-BAAEC211B6B7}"/>
              </a:ext>
            </a:extLst>
          </p:cNvPr>
          <p:cNvSpPr txBox="1">
            <a:spLocks/>
          </p:cNvSpPr>
          <p:nvPr/>
        </p:nvSpPr>
        <p:spPr>
          <a:xfrm>
            <a:off x="3298156" y="6230"/>
            <a:ext cx="8880870" cy="6176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dirty="0"/>
              <a:t>Gestión Educativa en la ciudad del aprendizaje</a:t>
            </a:r>
          </a:p>
        </p:txBody>
      </p:sp>
      <p:sp>
        <p:nvSpPr>
          <p:cNvPr id="98" name="Subtitle 18">
            <a:extLst>
              <a:ext uri="{FF2B5EF4-FFF2-40B4-BE49-F238E27FC236}">
                <a16:creationId xmlns:a16="http://schemas.microsoft.com/office/drawing/2014/main" id="{D4336FCA-480C-38A9-E105-60420D36E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248" y="709243"/>
            <a:ext cx="9797832" cy="28803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s-CO" dirty="0">
                <a:solidFill>
                  <a:schemeClr val="accent1"/>
                </a:solidFill>
              </a:rPr>
              <a:t>Tunja, la capital que Nos Une 2020 - 2023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B42C0D9-AD40-FA5C-C4AB-3D1C85070271}"/>
              </a:ext>
            </a:extLst>
          </p:cNvPr>
          <p:cNvSpPr txBox="1"/>
          <p:nvPr/>
        </p:nvSpPr>
        <p:spPr>
          <a:xfrm>
            <a:off x="3819831" y="1622658"/>
            <a:ext cx="8143246" cy="40011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NOS UNE UNA SOCIEDAD JUSTA, INCLUYENTE Y EDUCADA</a:t>
            </a:r>
          </a:p>
        </p:txBody>
      </p:sp>
      <p:sp>
        <p:nvSpPr>
          <p:cNvPr id="4" name="TextBox 45">
            <a:extLst>
              <a:ext uri="{FF2B5EF4-FFF2-40B4-BE49-F238E27FC236}">
                <a16:creationId xmlns:a16="http://schemas.microsoft.com/office/drawing/2014/main" id="{2457B10F-D3AD-50FE-8B1D-4D1603B17187}"/>
              </a:ext>
            </a:extLst>
          </p:cNvPr>
          <p:cNvSpPr txBox="1"/>
          <p:nvPr/>
        </p:nvSpPr>
        <p:spPr>
          <a:xfrm>
            <a:off x="427703" y="1170940"/>
            <a:ext cx="11535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de Desarrollo de Tunja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F9D8D7-0A96-7691-822A-F357223F9C45}"/>
              </a:ext>
            </a:extLst>
          </p:cNvPr>
          <p:cNvSpPr txBox="1"/>
          <p:nvPr/>
        </p:nvSpPr>
        <p:spPr>
          <a:xfrm>
            <a:off x="427703" y="2497654"/>
            <a:ext cx="69191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P_05.113. Programas y proyectos articulados con el sector productivo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4826FB-3185-F227-AE1C-29E9458A5C72}"/>
              </a:ext>
            </a:extLst>
          </p:cNvPr>
          <p:cNvSpPr txBox="1"/>
          <p:nvPr/>
        </p:nvSpPr>
        <p:spPr>
          <a:xfrm>
            <a:off x="427703" y="3204018"/>
            <a:ext cx="69191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Articulación con UPTC y SENA: Oferta a estudiantes de 10° y 11° de 22 programas de doble </a:t>
            </a:r>
            <a:r>
              <a:rPr lang="es-ES" sz="2000" dirty="0" smtClean="0"/>
              <a:t>titulación en </a:t>
            </a:r>
            <a:r>
              <a:rPr lang="es-ES" sz="2000" dirty="0"/>
              <a:t>competencias de formación laboral.</a:t>
            </a:r>
            <a:endParaRPr lang="es-CO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9465BC8-5779-0316-F0CF-341E10E0C942}"/>
              </a:ext>
            </a:extLst>
          </p:cNvPr>
          <p:cNvSpPr txBox="1"/>
          <p:nvPr/>
        </p:nvSpPr>
        <p:spPr>
          <a:xfrm>
            <a:off x="2735825" y="3066338"/>
            <a:ext cx="69191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P_05.124. Estudiantes de grado 11 con acceso a la Educación Superior Generación 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2E75191-6FC0-BD01-9594-63BA5E747A5D}"/>
              </a:ext>
            </a:extLst>
          </p:cNvPr>
          <p:cNvSpPr txBox="1"/>
          <p:nvPr/>
        </p:nvSpPr>
        <p:spPr>
          <a:xfrm>
            <a:off x="2735824" y="3796176"/>
            <a:ext cx="69191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Divulgación del programa Generación E: exploración en la base de datos del ICFES identificando que 15 estudiantes accedieron al programa generación E - Componente Excelencia</a:t>
            </a:r>
            <a:endParaRPr lang="es-CO" sz="20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50CF7E4-4629-6AB0-D96F-5910F7E09485}"/>
              </a:ext>
            </a:extLst>
          </p:cNvPr>
          <p:cNvSpPr txBox="1"/>
          <p:nvPr/>
        </p:nvSpPr>
        <p:spPr>
          <a:xfrm>
            <a:off x="0" y="2116585"/>
            <a:ext cx="6130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Educación Media y Superior</a:t>
            </a:r>
          </a:p>
        </p:txBody>
      </p:sp>
    </p:spTree>
    <p:extLst>
      <p:ext uri="{BB962C8B-B14F-4D97-AF65-F5344CB8AC3E}">
        <p14:creationId xmlns:p14="http://schemas.microsoft.com/office/powerpoint/2010/main" val="388615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45">
            <a:extLst>
              <a:ext uri="{FF2B5EF4-FFF2-40B4-BE49-F238E27FC236}">
                <a16:creationId xmlns:a16="http://schemas.microsoft.com/office/drawing/2014/main" id="{BF52191E-E1AD-0C8B-77D9-8B8C516F3FC8}"/>
              </a:ext>
            </a:extLst>
          </p:cNvPr>
          <p:cNvSpPr txBox="1"/>
          <p:nvPr/>
        </p:nvSpPr>
        <p:spPr>
          <a:xfrm>
            <a:off x="427703" y="1170940"/>
            <a:ext cx="11535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de Desarrollo de Tunja</a:t>
            </a:r>
          </a:p>
        </p:txBody>
      </p:sp>
      <p:sp>
        <p:nvSpPr>
          <p:cNvPr id="97" name="Title 1">
            <a:extLst>
              <a:ext uri="{FF2B5EF4-FFF2-40B4-BE49-F238E27FC236}">
                <a16:creationId xmlns:a16="http://schemas.microsoft.com/office/drawing/2014/main" id="{6667094D-0EEB-4C1E-FC75-BAAEC211B6B7}"/>
              </a:ext>
            </a:extLst>
          </p:cNvPr>
          <p:cNvSpPr txBox="1">
            <a:spLocks/>
          </p:cNvSpPr>
          <p:nvPr/>
        </p:nvSpPr>
        <p:spPr>
          <a:xfrm>
            <a:off x="3298156" y="6230"/>
            <a:ext cx="8880870" cy="6176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dirty="0"/>
              <a:t>Gestión Educativa en la ciudad del aprendizaje</a:t>
            </a:r>
          </a:p>
        </p:txBody>
      </p:sp>
      <p:sp>
        <p:nvSpPr>
          <p:cNvPr id="98" name="Subtitle 18">
            <a:extLst>
              <a:ext uri="{FF2B5EF4-FFF2-40B4-BE49-F238E27FC236}">
                <a16:creationId xmlns:a16="http://schemas.microsoft.com/office/drawing/2014/main" id="{D4336FCA-480C-38A9-E105-60420D36E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248" y="709243"/>
            <a:ext cx="9797832" cy="28803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s-CO" dirty="0">
                <a:solidFill>
                  <a:schemeClr val="accent1"/>
                </a:solidFill>
              </a:rPr>
              <a:t>Tunja, la capital que Nos Une 2020 - 2023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819833" y="1571050"/>
            <a:ext cx="814324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Pilar V. Nos une una sociedad justa, incluyente y </a:t>
            </a:r>
            <a:r>
              <a:rPr lang="es-MX" sz="20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educada</a:t>
            </a:r>
            <a:endParaRPr lang="es-MX" sz="20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Tunja, ciudad del conocimiento</a:t>
            </a:r>
          </a:p>
          <a:p>
            <a:endParaRPr lang="es-MX" sz="16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 une la educación</a:t>
            </a:r>
          </a:p>
          <a:p>
            <a:pPr lvl="1"/>
            <a:r>
              <a:rPr lang="es-MX" sz="16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Relacionamiento con la comunidad educativa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Escuelas de padres.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Servicio de asistencia psicosocial</a:t>
            </a:r>
          </a:p>
          <a:p>
            <a:pPr lvl="1"/>
            <a:r>
              <a:rPr lang="es-MX" sz="16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Evaluar para mejorar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Evaluación de la permanencia en la educación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Pruebas de calidad educativa</a:t>
            </a:r>
          </a:p>
          <a:p>
            <a:pPr lvl="1"/>
            <a:r>
              <a:rPr lang="es-MX" sz="16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Garantizar el acceso y permanencia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Mejoramiento de sedes educativas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Dotación de Ambientes de Aprendizaje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Alimentación escolar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Transporte escolar</a:t>
            </a:r>
          </a:p>
          <a:p>
            <a:pPr lvl="1"/>
            <a:r>
              <a:rPr lang="es-MX" sz="16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Gestión administrativa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Oportunidad y efectividad.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14" y="3607841"/>
            <a:ext cx="2444106" cy="252750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42" y="1622658"/>
            <a:ext cx="2457450" cy="193357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6CB268-37A4-1CD4-25FC-B9909E498A20}"/>
              </a:ext>
            </a:extLst>
          </p:cNvPr>
          <p:cNvSpPr txBox="1"/>
          <p:nvPr/>
        </p:nvSpPr>
        <p:spPr>
          <a:xfrm>
            <a:off x="3819831" y="1622658"/>
            <a:ext cx="8143246" cy="40011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NOS UNE UNA SOCIEDAD JUSTA, INCLUYENTE Y EDUCADA</a:t>
            </a:r>
          </a:p>
        </p:txBody>
      </p:sp>
    </p:spTree>
    <p:extLst>
      <p:ext uri="{BB962C8B-B14F-4D97-AF65-F5344CB8AC3E}">
        <p14:creationId xmlns:p14="http://schemas.microsoft.com/office/powerpoint/2010/main" val="61286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6667094D-0EEB-4C1E-FC75-BAAEC211B6B7}"/>
              </a:ext>
            </a:extLst>
          </p:cNvPr>
          <p:cNvSpPr txBox="1">
            <a:spLocks/>
          </p:cNvSpPr>
          <p:nvPr/>
        </p:nvSpPr>
        <p:spPr>
          <a:xfrm>
            <a:off x="3298156" y="6230"/>
            <a:ext cx="8880870" cy="6176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dirty="0"/>
              <a:t>Gestión Educativa en la ciudad del aprendizaje</a:t>
            </a:r>
          </a:p>
        </p:txBody>
      </p:sp>
      <p:sp>
        <p:nvSpPr>
          <p:cNvPr id="98" name="Subtitle 18">
            <a:extLst>
              <a:ext uri="{FF2B5EF4-FFF2-40B4-BE49-F238E27FC236}">
                <a16:creationId xmlns:a16="http://schemas.microsoft.com/office/drawing/2014/main" id="{D4336FCA-480C-38A9-E105-60420D36E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248" y="709243"/>
            <a:ext cx="9797832" cy="28803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s-CO" dirty="0">
                <a:solidFill>
                  <a:schemeClr val="accent1"/>
                </a:solidFill>
              </a:rPr>
              <a:t>Tunja, la capital que Nos Une 2020 - 2023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B42C0D9-AD40-FA5C-C4AB-3D1C85070271}"/>
              </a:ext>
            </a:extLst>
          </p:cNvPr>
          <p:cNvSpPr txBox="1"/>
          <p:nvPr/>
        </p:nvSpPr>
        <p:spPr>
          <a:xfrm>
            <a:off x="3819831" y="1622658"/>
            <a:ext cx="8143246" cy="40011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NOS UNE UNA SOCIEDAD JUSTA, INCLUYENTE Y EDUCADA</a:t>
            </a:r>
          </a:p>
        </p:txBody>
      </p:sp>
      <p:sp>
        <p:nvSpPr>
          <p:cNvPr id="4" name="TextBox 45">
            <a:extLst>
              <a:ext uri="{FF2B5EF4-FFF2-40B4-BE49-F238E27FC236}">
                <a16:creationId xmlns:a16="http://schemas.microsoft.com/office/drawing/2014/main" id="{2457B10F-D3AD-50FE-8B1D-4D1603B17187}"/>
              </a:ext>
            </a:extLst>
          </p:cNvPr>
          <p:cNvSpPr txBox="1"/>
          <p:nvPr/>
        </p:nvSpPr>
        <p:spPr>
          <a:xfrm>
            <a:off x="427703" y="1170940"/>
            <a:ext cx="11535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de Desarrollo de Tunja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F9D8D7-0A96-7691-822A-F357223F9C45}"/>
              </a:ext>
            </a:extLst>
          </p:cNvPr>
          <p:cNvSpPr txBox="1"/>
          <p:nvPr/>
        </p:nvSpPr>
        <p:spPr>
          <a:xfrm>
            <a:off x="427703" y="2497654"/>
            <a:ext cx="69191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P_05.118. Escuelas de padres apoyadas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4826FB-3185-F227-AE1C-29E9458A5C72}"/>
              </a:ext>
            </a:extLst>
          </p:cNvPr>
          <p:cNvSpPr txBox="1"/>
          <p:nvPr/>
        </p:nvSpPr>
        <p:spPr>
          <a:xfrm>
            <a:off x="427703" y="3204018"/>
            <a:ext cx="6919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Sesiones de trabajo con las IEO para el reforzamiento del vínculo familiar y su corresponsabilidad con el proceso educativo de los niños, niñas, adolescentes y jóvenes para inculcar pautas de crianza sin uso de la violencia</a:t>
            </a:r>
            <a:endParaRPr lang="es-CO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9465BC8-5779-0316-F0CF-341E10E0C942}"/>
              </a:ext>
            </a:extLst>
          </p:cNvPr>
          <p:cNvSpPr txBox="1"/>
          <p:nvPr/>
        </p:nvSpPr>
        <p:spPr>
          <a:xfrm>
            <a:off x="1794388" y="2982011"/>
            <a:ext cx="69191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P_05.119. Personas atendidas - servicio de asistencia psicosocial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2E75191-6FC0-BD01-9594-63BA5E747A5D}"/>
              </a:ext>
            </a:extLst>
          </p:cNvPr>
          <p:cNvSpPr txBox="1"/>
          <p:nvPr/>
        </p:nvSpPr>
        <p:spPr>
          <a:xfrm>
            <a:off x="1794387" y="3711849"/>
            <a:ext cx="691912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Estudiantes y docentes han recibido asistencia en temas de salud mental; Jornadas escolares complementarias (Talleres de música, ajedrez, baloncesto, voleibol, plastilina, pintura, danzas, lecto escritura, refuerzo, matemáticas; Estrategia de salud mental en casa.</a:t>
            </a:r>
            <a:endParaRPr lang="es-CO" sz="20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50CF7E4-4629-6AB0-D96F-5910F7E09485}"/>
              </a:ext>
            </a:extLst>
          </p:cNvPr>
          <p:cNvSpPr txBox="1"/>
          <p:nvPr/>
        </p:nvSpPr>
        <p:spPr>
          <a:xfrm>
            <a:off x="0" y="2116585"/>
            <a:ext cx="6130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Relacionamiento con la comunidad educativa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6CFD32-FBB4-C9E1-CC19-F545C6F32080}"/>
              </a:ext>
            </a:extLst>
          </p:cNvPr>
          <p:cNvSpPr txBox="1"/>
          <p:nvPr/>
        </p:nvSpPr>
        <p:spPr>
          <a:xfrm>
            <a:off x="3819832" y="3382121"/>
            <a:ext cx="69191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P_05.132. Estudiantes con estrategias en educación inclusiva 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521D937-AE5C-20D7-4F18-FD023FC46CDB}"/>
              </a:ext>
            </a:extLst>
          </p:cNvPr>
          <p:cNvSpPr txBox="1"/>
          <p:nvPr/>
        </p:nvSpPr>
        <p:spPr>
          <a:xfrm>
            <a:off x="3819831" y="4111959"/>
            <a:ext cx="6919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Cobertura de 599 estudiantes con discapacidad, 617 estudiantes con apoyo académico especial y 160 estudiantes  con trastornos específicos de las 12 IEO, en total 1508 estudiantes han sido atendidos con estrategias de educación inclusiva</a:t>
            </a:r>
            <a:endParaRPr lang="es-CO" sz="2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8A72287-63BB-6A51-1978-7182A405B250}"/>
              </a:ext>
            </a:extLst>
          </p:cNvPr>
          <p:cNvSpPr txBox="1"/>
          <p:nvPr/>
        </p:nvSpPr>
        <p:spPr>
          <a:xfrm>
            <a:off x="5043949" y="4043840"/>
            <a:ext cx="69191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P_05.173. Establecimientos educativos beneficiados - Catedra de Paz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BE41C4C-9180-4E98-B805-A8D21CB25C19}"/>
              </a:ext>
            </a:extLst>
          </p:cNvPr>
          <p:cNvSpPr txBox="1"/>
          <p:nvPr/>
        </p:nvSpPr>
        <p:spPr>
          <a:xfrm>
            <a:off x="5043948" y="4773678"/>
            <a:ext cx="69191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5 Instituciones educativas Participan en el proyecto transversal catedra de la paz: Mundo de Creaciones, Liceo Latinoamericano, Gimnasio Manuela Beltrán, Colegio Pedagógico Mundo Informativo, </a:t>
            </a:r>
            <a:r>
              <a:rPr lang="es-ES" dirty="0" err="1"/>
              <a:t>America</a:t>
            </a:r>
            <a:r>
              <a:rPr lang="es-ES" dirty="0"/>
              <a:t> </a:t>
            </a:r>
            <a:r>
              <a:rPr lang="es-ES" dirty="0" err="1"/>
              <a:t>School</a:t>
            </a:r>
            <a:r>
              <a:rPr lang="es-ES" dirty="0"/>
              <a:t> Saint Frances, desarrollando diversas actividades pedagógicas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5555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6667094D-0EEB-4C1E-FC75-BAAEC211B6B7}"/>
              </a:ext>
            </a:extLst>
          </p:cNvPr>
          <p:cNvSpPr txBox="1">
            <a:spLocks/>
          </p:cNvSpPr>
          <p:nvPr/>
        </p:nvSpPr>
        <p:spPr>
          <a:xfrm>
            <a:off x="3298156" y="6230"/>
            <a:ext cx="8880870" cy="6176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dirty="0"/>
              <a:t>Gestión Educativa en la ciudad del aprendizaje</a:t>
            </a:r>
          </a:p>
        </p:txBody>
      </p:sp>
      <p:sp>
        <p:nvSpPr>
          <p:cNvPr id="98" name="Subtitle 18">
            <a:extLst>
              <a:ext uri="{FF2B5EF4-FFF2-40B4-BE49-F238E27FC236}">
                <a16:creationId xmlns:a16="http://schemas.microsoft.com/office/drawing/2014/main" id="{D4336FCA-480C-38A9-E105-60420D36E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248" y="709243"/>
            <a:ext cx="9797832" cy="28803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s-CO" dirty="0">
                <a:solidFill>
                  <a:schemeClr val="accent1"/>
                </a:solidFill>
              </a:rPr>
              <a:t>Tunja, la capital que Nos Une 2020 - 2023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B42C0D9-AD40-FA5C-C4AB-3D1C85070271}"/>
              </a:ext>
            </a:extLst>
          </p:cNvPr>
          <p:cNvSpPr txBox="1"/>
          <p:nvPr/>
        </p:nvSpPr>
        <p:spPr>
          <a:xfrm>
            <a:off x="3819831" y="1622658"/>
            <a:ext cx="8143246" cy="40011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NOS UNE UNA SOCIEDAD JUSTA, INCLUYENTE Y EDUCADA</a:t>
            </a:r>
          </a:p>
        </p:txBody>
      </p:sp>
      <p:sp>
        <p:nvSpPr>
          <p:cNvPr id="4" name="TextBox 45">
            <a:extLst>
              <a:ext uri="{FF2B5EF4-FFF2-40B4-BE49-F238E27FC236}">
                <a16:creationId xmlns:a16="http://schemas.microsoft.com/office/drawing/2014/main" id="{2457B10F-D3AD-50FE-8B1D-4D1603B17187}"/>
              </a:ext>
            </a:extLst>
          </p:cNvPr>
          <p:cNvSpPr txBox="1"/>
          <p:nvPr/>
        </p:nvSpPr>
        <p:spPr>
          <a:xfrm>
            <a:off x="427703" y="1170940"/>
            <a:ext cx="11535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de Desarrollo de Tunja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F9D8D7-0A96-7691-822A-F357223F9C45}"/>
              </a:ext>
            </a:extLst>
          </p:cNvPr>
          <p:cNvSpPr txBox="1"/>
          <p:nvPr/>
        </p:nvSpPr>
        <p:spPr>
          <a:xfrm>
            <a:off x="427703" y="2497654"/>
            <a:ext cx="69191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P_05.120. Documentos sobre evaluación de permanencia en la educación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4826FB-3185-F227-AE1C-29E9458A5C72}"/>
              </a:ext>
            </a:extLst>
          </p:cNvPr>
          <p:cNvSpPr txBox="1"/>
          <p:nvPr/>
        </p:nvSpPr>
        <p:spPr>
          <a:xfrm>
            <a:off x="427703" y="3204018"/>
            <a:ext cx="69191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Se </a:t>
            </a:r>
            <a:r>
              <a:rPr lang="es-ES" sz="2000" dirty="0" smtClean="0"/>
              <a:t>desarrollan </a:t>
            </a:r>
            <a:r>
              <a:rPr lang="es-ES" sz="2000" dirty="0"/>
              <a:t>2 Documentos de análisis de la permanencia escolar durante el primer y segundo semestre de cada año en donde se muestra las cifras y análisis completo del proceso de cobertura educativa en la Entidad territorial, verificando la eficiencia del proceso de matrícula en las Instituciones Educativas de Tunja</a:t>
            </a:r>
            <a:endParaRPr lang="es-CO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9465BC8-5779-0316-F0CF-341E10E0C942}"/>
              </a:ext>
            </a:extLst>
          </p:cNvPr>
          <p:cNvSpPr txBox="1"/>
          <p:nvPr/>
        </p:nvSpPr>
        <p:spPr>
          <a:xfrm>
            <a:off x="427703" y="2497654"/>
            <a:ext cx="69191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P_05.116. Estudiantes evaluados con pruebas de calidad educativa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2E75191-6FC0-BD01-9594-63BA5E747A5D}"/>
              </a:ext>
            </a:extLst>
          </p:cNvPr>
          <p:cNvSpPr txBox="1"/>
          <p:nvPr/>
        </p:nvSpPr>
        <p:spPr>
          <a:xfrm>
            <a:off x="427702" y="3371127"/>
            <a:ext cx="69191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1548  Estudiantes de grado 11 de las 14 IEO presentan pruebas saber 11 en 2021. Informe con estadísticas descriptivas e históricos de los resultados</a:t>
            </a:r>
            <a:endParaRPr lang="es-CO" sz="20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50CF7E4-4629-6AB0-D96F-5910F7E09485}"/>
              </a:ext>
            </a:extLst>
          </p:cNvPr>
          <p:cNvSpPr txBox="1"/>
          <p:nvPr/>
        </p:nvSpPr>
        <p:spPr>
          <a:xfrm>
            <a:off x="0" y="2116585"/>
            <a:ext cx="6130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Evaluar para mejorar</a:t>
            </a:r>
          </a:p>
        </p:txBody>
      </p:sp>
    </p:spTree>
    <p:extLst>
      <p:ext uri="{BB962C8B-B14F-4D97-AF65-F5344CB8AC3E}">
        <p14:creationId xmlns:p14="http://schemas.microsoft.com/office/powerpoint/2010/main" val="16808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6667094D-0EEB-4C1E-FC75-BAAEC211B6B7}"/>
              </a:ext>
            </a:extLst>
          </p:cNvPr>
          <p:cNvSpPr txBox="1">
            <a:spLocks/>
          </p:cNvSpPr>
          <p:nvPr/>
        </p:nvSpPr>
        <p:spPr>
          <a:xfrm>
            <a:off x="3298156" y="6230"/>
            <a:ext cx="8880870" cy="6176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dirty="0"/>
              <a:t>Gestión Educativa en la ciudad del aprendizaje</a:t>
            </a:r>
          </a:p>
        </p:txBody>
      </p:sp>
      <p:sp>
        <p:nvSpPr>
          <p:cNvPr id="98" name="Subtitle 18">
            <a:extLst>
              <a:ext uri="{FF2B5EF4-FFF2-40B4-BE49-F238E27FC236}">
                <a16:creationId xmlns:a16="http://schemas.microsoft.com/office/drawing/2014/main" id="{D4336FCA-480C-38A9-E105-60420D36E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248" y="709243"/>
            <a:ext cx="9797832" cy="28803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s-CO" dirty="0">
                <a:solidFill>
                  <a:schemeClr val="accent1"/>
                </a:solidFill>
              </a:rPr>
              <a:t>Tunja, la capital que Nos Une 2020 - 2023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B42C0D9-AD40-FA5C-C4AB-3D1C85070271}"/>
              </a:ext>
            </a:extLst>
          </p:cNvPr>
          <p:cNvSpPr txBox="1"/>
          <p:nvPr/>
        </p:nvSpPr>
        <p:spPr>
          <a:xfrm>
            <a:off x="3819831" y="1622658"/>
            <a:ext cx="8143246" cy="40011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NOS UNE UNA SOCIEDAD JUSTA, INCLUYENTE Y EDUCADA</a:t>
            </a:r>
          </a:p>
        </p:txBody>
      </p:sp>
      <p:sp>
        <p:nvSpPr>
          <p:cNvPr id="4" name="TextBox 45">
            <a:extLst>
              <a:ext uri="{FF2B5EF4-FFF2-40B4-BE49-F238E27FC236}">
                <a16:creationId xmlns:a16="http://schemas.microsoft.com/office/drawing/2014/main" id="{2457B10F-D3AD-50FE-8B1D-4D1603B17187}"/>
              </a:ext>
            </a:extLst>
          </p:cNvPr>
          <p:cNvSpPr txBox="1"/>
          <p:nvPr/>
        </p:nvSpPr>
        <p:spPr>
          <a:xfrm>
            <a:off x="427703" y="1170940"/>
            <a:ext cx="11535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de Desarrollo de Tunja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50CF7E4-4629-6AB0-D96F-5910F7E09485}"/>
              </a:ext>
            </a:extLst>
          </p:cNvPr>
          <p:cNvSpPr txBox="1"/>
          <p:nvPr/>
        </p:nvSpPr>
        <p:spPr>
          <a:xfrm>
            <a:off x="0" y="2116585"/>
            <a:ext cx="6130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Garantizar el acceso y permanencia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F663FCF-458A-A7BF-DB18-79A8F0E9BBFA}"/>
              </a:ext>
            </a:extLst>
          </p:cNvPr>
          <p:cNvSpPr txBox="1"/>
          <p:nvPr/>
        </p:nvSpPr>
        <p:spPr>
          <a:xfrm>
            <a:off x="427703" y="2497654"/>
            <a:ext cx="69191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P_05.108. Sedes educativas mejoradas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FEAE09D-8674-F184-685B-F4107BCD47C6}"/>
              </a:ext>
            </a:extLst>
          </p:cNvPr>
          <p:cNvSpPr txBox="1"/>
          <p:nvPr/>
        </p:nvSpPr>
        <p:spPr>
          <a:xfrm>
            <a:off x="427703" y="3204018"/>
            <a:ext cx="69191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Mantenimiento de restaurante escolar, mejoramiento de infraestructura y construcción de aulas con el apoyo del MEN y gestión con FFIE.  Análisis de riesgos de infraestructura</a:t>
            </a:r>
            <a:endParaRPr lang="es-CO" sz="20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1C82BF8-19B8-4826-E450-19D1A0232269}"/>
              </a:ext>
            </a:extLst>
          </p:cNvPr>
          <p:cNvSpPr txBox="1"/>
          <p:nvPr/>
        </p:nvSpPr>
        <p:spPr>
          <a:xfrm>
            <a:off x="2057095" y="2897764"/>
            <a:ext cx="69191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P_05.115. Ambientes de aprendizaje dotados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BE0376-06FC-C1AE-1B98-5EAC2BA98EAF}"/>
              </a:ext>
            </a:extLst>
          </p:cNvPr>
          <p:cNvSpPr txBox="1"/>
          <p:nvPr/>
        </p:nvSpPr>
        <p:spPr>
          <a:xfrm>
            <a:off x="2057094" y="3568610"/>
            <a:ext cx="69191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Dotación de 13 ambientes de aprendizaje con kits de sonido y música, kit grafica plástica y visual y kit de cuerpo movimiento y expresión dramática. </a:t>
            </a:r>
            <a:r>
              <a:rPr lang="es-ES" sz="2000" dirty="0" err="1"/>
              <a:t>Dotacion</a:t>
            </a:r>
            <a:r>
              <a:rPr lang="es-ES" sz="2000" dirty="0"/>
              <a:t> de salas de lectura y laboratorios</a:t>
            </a:r>
            <a:endParaRPr lang="es-CO" sz="2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B412DFA-42C5-A25A-322D-A5D5A4FC4A45}"/>
              </a:ext>
            </a:extLst>
          </p:cNvPr>
          <p:cNvSpPr txBox="1"/>
          <p:nvPr/>
        </p:nvSpPr>
        <p:spPr>
          <a:xfrm>
            <a:off x="3604597" y="3485142"/>
            <a:ext cx="69191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P_05.122. Beneficiarios de la alimentación escolar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EA46CCA-A75F-F9B3-2558-5DFEDC5E4287}"/>
              </a:ext>
            </a:extLst>
          </p:cNvPr>
          <p:cNvSpPr txBox="1"/>
          <p:nvPr/>
        </p:nvSpPr>
        <p:spPr>
          <a:xfrm>
            <a:off x="4431889" y="3859586"/>
            <a:ext cx="69191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18,850 estudiantes de las 12 IEO fueron beneficiados con suministro del complemento alimentario a través del programa de alimentación escolar desde el primer día calendario 2022</a:t>
            </a:r>
            <a:endParaRPr lang="es-CO" sz="20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8E184B9-F574-5A64-7841-ECF58829650A}"/>
              </a:ext>
            </a:extLst>
          </p:cNvPr>
          <p:cNvSpPr txBox="1"/>
          <p:nvPr/>
        </p:nvSpPr>
        <p:spPr>
          <a:xfrm>
            <a:off x="5043949" y="3908726"/>
            <a:ext cx="6919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P_05.123. Beneficiarios de transporte escolar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DE868F9-DA5E-FEFE-92AF-3C0057CF79DC}"/>
              </a:ext>
            </a:extLst>
          </p:cNvPr>
          <p:cNvSpPr txBox="1"/>
          <p:nvPr/>
        </p:nvSpPr>
        <p:spPr>
          <a:xfrm>
            <a:off x="5367333" y="4875249"/>
            <a:ext cx="6919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Transferencia a las IEO para la </a:t>
            </a:r>
            <a:r>
              <a:rPr lang="es-ES" sz="2000" dirty="0" err="1"/>
              <a:t>prestacion</a:t>
            </a:r>
            <a:r>
              <a:rPr lang="es-ES" sz="2000" dirty="0"/>
              <a:t> del servicio de transporte escolar beneficiando a 946 estudiantes de las I.E Silvino </a:t>
            </a:r>
            <a:r>
              <a:rPr lang="es-ES" sz="2000" dirty="0" err="1"/>
              <a:t>Rodriguez</a:t>
            </a:r>
            <a:r>
              <a:rPr lang="es-ES" sz="2000" dirty="0"/>
              <a:t>, Antonio José Sandoval, Gustavo Rojas Pinilla y la I.E Rural del Sur con una inversión de 600 millones de pesos</a:t>
            </a:r>
            <a:endParaRPr lang="es-CO" sz="20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DE868F9-DA5E-FEFE-92AF-3C0057CF79DC}"/>
              </a:ext>
            </a:extLst>
          </p:cNvPr>
          <p:cNvSpPr txBox="1"/>
          <p:nvPr/>
        </p:nvSpPr>
        <p:spPr>
          <a:xfrm>
            <a:off x="360266" y="2357539"/>
            <a:ext cx="691912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>
              <a:defRPr sz="2000"/>
            </a:lvl1pPr>
          </a:lstStyle>
          <a:p>
            <a:r>
              <a:rPr lang="es-MX" dirty="0"/>
              <a:t>P_05.109. Sedes dotadas con menaje y equipos de cocina</a:t>
            </a:r>
          </a:p>
          <a:p>
            <a:endParaRPr lang="es-MX" dirty="0"/>
          </a:p>
          <a:p>
            <a:r>
              <a:rPr lang="es-MX" dirty="0" err="1"/>
              <a:t>Dotacion</a:t>
            </a:r>
            <a:r>
              <a:rPr lang="es-MX" dirty="0"/>
              <a:t> de menaje y utensilios de cocina para las Instituciones educativas oficiales de Tunja:</a:t>
            </a:r>
          </a:p>
          <a:p>
            <a:endParaRPr lang="es-MX" dirty="0"/>
          </a:p>
          <a:p>
            <a:r>
              <a:rPr lang="es-MX" dirty="0"/>
              <a:t>Rural del Sur </a:t>
            </a:r>
          </a:p>
          <a:p>
            <a:r>
              <a:rPr lang="es-MX" dirty="0"/>
              <a:t>Normal Santiago de Tunja</a:t>
            </a:r>
          </a:p>
          <a:p>
            <a:r>
              <a:rPr lang="es-MX" dirty="0"/>
              <a:t>Silvino Rodríguez </a:t>
            </a:r>
          </a:p>
          <a:p>
            <a:r>
              <a:rPr lang="es-MX" dirty="0"/>
              <a:t>Libertador Simón Bolívar</a:t>
            </a:r>
          </a:p>
          <a:p>
            <a:r>
              <a:rPr lang="es-MX" dirty="0"/>
              <a:t>Gustavo Rojas Pinilla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2312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68">
            <a:extLst>
              <a:ext uri="{FF2B5EF4-FFF2-40B4-BE49-F238E27FC236}">
                <a16:creationId xmlns:a16="http://schemas.microsoft.com/office/drawing/2014/main" id="{B1336FC6-620A-5A65-57FC-8E6DDA2D4FBF}"/>
              </a:ext>
            </a:extLst>
          </p:cNvPr>
          <p:cNvSpPr/>
          <p:nvPr/>
        </p:nvSpPr>
        <p:spPr>
          <a:xfrm>
            <a:off x="8118305" y="3099580"/>
            <a:ext cx="1980000" cy="720000"/>
          </a:xfrm>
          <a:prstGeom prst="rect">
            <a:avLst/>
          </a:prstGeom>
          <a:solidFill>
            <a:srgbClr val="E84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</a:t>
            </a:r>
            <a:endParaRPr lang="es-CO" dirty="0"/>
          </a:p>
        </p:txBody>
      </p:sp>
      <p:sp>
        <p:nvSpPr>
          <p:cNvPr id="54" name="Rectangle 67">
            <a:extLst>
              <a:ext uri="{FF2B5EF4-FFF2-40B4-BE49-F238E27FC236}">
                <a16:creationId xmlns:a16="http://schemas.microsoft.com/office/drawing/2014/main" id="{5C3EC0D8-0ABD-1BFC-D8B9-0D67A510D994}"/>
              </a:ext>
            </a:extLst>
          </p:cNvPr>
          <p:cNvSpPr/>
          <p:nvPr/>
        </p:nvSpPr>
        <p:spPr>
          <a:xfrm>
            <a:off x="6144865" y="3099580"/>
            <a:ext cx="1980000" cy="720000"/>
          </a:xfrm>
          <a:prstGeom prst="rect">
            <a:avLst/>
          </a:prstGeom>
          <a:solidFill>
            <a:srgbClr val="27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</a:t>
            </a:r>
            <a:endParaRPr lang="es-CO" dirty="0"/>
          </a:p>
        </p:txBody>
      </p:sp>
      <p:sp>
        <p:nvSpPr>
          <p:cNvPr id="97" name="Title 1">
            <a:extLst>
              <a:ext uri="{FF2B5EF4-FFF2-40B4-BE49-F238E27FC236}">
                <a16:creationId xmlns:a16="http://schemas.microsoft.com/office/drawing/2014/main" id="{6667094D-0EEB-4C1E-FC75-BAAEC211B6B7}"/>
              </a:ext>
            </a:extLst>
          </p:cNvPr>
          <p:cNvSpPr txBox="1">
            <a:spLocks/>
          </p:cNvSpPr>
          <p:nvPr/>
        </p:nvSpPr>
        <p:spPr>
          <a:xfrm>
            <a:off x="3298156" y="6230"/>
            <a:ext cx="8880870" cy="6176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dirty="0"/>
              <a:t>Gestión Educativa en la ciudad del aprendizaje</a:t>
            </a:r>
          </a:p>
        </p:txBody>
      </p:sp>
      <p:sp>
        <p:nvSpPr>
          <p:cNvPr id="98" name="Subtitle 18">
            <a:extLst>
              <a:ext uri="{FF2B5EF4-FFF2-40B4-BE49-F238E27FC236}">
                <a16:creationId xmlns:a16="http://schemas.microsoft.com/office/drawing/2014/main" id="{D4336FCA-480C-38A9-E105-60420D36E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248" y="709243"/>
            <a:ext cx="9797832" cy="28803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s-CO" dirty="0">
                <a:solidFill>
                  <a:schemeClr val="accent1"/>
                </a:solidFill>
              </a:rPr>
              <a:t>Tunja, la capital que Nos Une 2020 - 2023</a:t>
            </a:r>
          </a:p>
        </p:txBody>
      </p:sp>
      <p:sp>
        <p:nvSpPr>
          <p:cNvPr id="52" name="Rectangle 56">
            <a:extLst>
              <a:ext uri="{FF2B5EF4-FFF2-40B4-BE49-F238E27FC236}">
                <a16:creationId xmlns:a16="http://schemas.microsoft.com/office/drawing/2014/main" id="{2FA35922-74D0-D511-6DF0-5E2B4A16290A}"/>
              </a:ext>
            </a:extLst>
          </p:cNvPr>
          <p:cNvSpPr/>
          <p:nvPr/>
        </p:nvSpPr>
        <p:spPr>
          <a:xfrm>
            <a:off x="2129168" y="3099580"/>
            <a:ext cx="1980000" cy="720000"/>
          </a:xfrm>
          <a:prstGeom prst="rect">
            <a:avLst/>
          </a:prstGeom>
          <a:gradFill flip="none" rotWithShape="1">
            <a:gsLst>
              <a:gs pos="0">
                <a:srgbClr val="8D44AD">
                  <a:shade val="30000"/>
                  <a:satMod val="115000"/>
                </a:srgbClr>
              </a:gs>
              <a:gs pos="50000">
                <a:srgbClr val="8D44AD">
                  <a:shade val="67500"/>
                  <a:satMod val="115000"/>
                </a:srgbClr>
              </a:gs>
              <a:gs pos="100000">
                <a:srgbClr val="8D44A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</a:t>
            </a:r>
            <a:endParaRPr lang="es-CO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4D588F90-0C27-62BE-38DE-33A86BFEC93D}"/>
              </a:ext>
            </a:extLst>
          </p:cNvPr>
          <p:cNvGrpSpPr/>
          <p:nvPr/>
        </p:nvGrpSpPr>
        <p:grpSpPr>
          <a:xfrm>
            <a:off x="4039522" y="1398529"/>
            <a:ext cx="3611722" cy="1811169"/>
            <a:chOff x="4039522" y="1398529"/>
            <a:chExt cx="3611722" cy="1811169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F0FBD224-1179-840D-85F3-327DADD0AC28}"/>
                </a:ext>
              </a:extLst>
            </p:cNvPr>
            <p:cNvGrpSpPr/>
            <p:nvPr/>
          </p:nvGrpSpPr>
          <p:grpSpPr>
            <a:xfrm>
              <a:off x="4039522" y="1398529"/>
              <a:ext cx="2488146" cy="1486854"/>
              <a:chOff x="4276184" y="1566296"/>
              <a:chExt cx="2278387" cy="1486854"/>
            </a:xfrm>
          </p:grpSpPr>
          <p:sp>
            <p:nvSpPr>
              <p:cNvPr id="92" name="TextBox 61">
                <a:extLst>
                  <a:ext uri="{FF2B5EF4-FFF2-40B4-BE49-F238E27FC236}">
                    <a16:creationId xmlns:a16="http://schemas.microsoft.com/office/drawing/2014/main" id="{2812CDAD-924B-5BC7-4559-8659211CB325}"/>
                  </a:ext>
                </a:extLst>
              </p:cNvPr>
              <p:cNvSpPr txBox="1"/>
              <p:nvPr/>
            </p:nvSpPr>
            <p:spPr>
              <a:xfrm>
                <a:off x="4276184" y="1566296"/>
                <a:ext cx="22783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CO" b="1" dirty="0">
                    <a:solidFill>
                      <a:srgbClr val="27AE6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Alternancia </a:t>
                </a:r>
              </a:p>
            </p:txBody>
          </p:sp>
          <p:sp>
            <p:nvSpPr>
              <p:cNvPr id="93" name="TextBox 62">
                <a:extLst>
                  <a:ext uri="{FF2B5EF4-FFF2-40B4-BE49-F238E27FC236}">
                    <a16:creationId xmlns:a16="http://schemas.microsoft.com/office/drawing/2014/main" id="{B03DA86E-5210-78B5-47E6-DE74D046F323}"/>
                  </a:ext>
                </a:extLst>
              </p:cNvPr>
              <p:cNvSpPr txBox="1"/>
              <p:nvPr/>
            </p:nvSpPr>
            <p:spPr>
              <a:xfrm>
                <a:off x="4276184" y="1883599"/>
                <a:ext cx="227838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CO" sz="14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Educación híbrida</a:t>
                </a:r>
              </a:p>
              <a:p>
                <a:pPr algn="r"/>
                <a:r>
                  <a:rPr lang="es-CO" sz="14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Medidas de Bioseguridad</a:t>
                </a:r>
              </a:p>
              <a:p>
                <a:pPr algn="r"/>
                <a:r>
                  <a:rPr lang="es-CO" sz="14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Primer lugar Pruebas Saber</a:t>
                </a:r>
              </a:p>
              <a:p>
                <a:pPr algn="r"/>
                <a:r>
                  <a:rPr lang="es-CO" sz="14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Disminución deserción</a:t>
                </a:r>
              </a:p>
              <a:p>
                <a:pPr algn="r"/>
                <a:r>
                  <a:rPr lang="es-CO" sz="14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Plan padrino - Aliados 10</a:t>
                </a: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BC9ECB87-3AFB-5711-D905-15E775F1C920}"/>
                </a:ext>
              </a:extLst>
            </p:cNvPr>
            <p:cNvGrpSpPr/>
            <p:nvPr/>
          </p:nvGrpSpPr>
          <p:grpSpPr>
            <a:xfrm>
              <a:off x="6499245" y="1452454"/>
              <a:ext cx="1151999" cy="1757244"/>
              <a:chOff x="6499245" y="1452454"/>
              <a:chExt cx="1151999" cy="1757244"/>
            </a:xfrm>
          </p:grpSpPr>
          <p:cxnSp>
            <p:nvCxnSpPr>
              <p:cNvPr id="68" name="Straight Connector 34">
                <a:extLst>
                  <a:ext uri="{FF2B5EF4-FFF2-40B4-BE49-F238E27FC236}">
                    <a16:creationId xmlns:a16="http://schemas.microsoft.com/office/drawing/2014/main" id="{5AA3EF4C-CEA7-6523-3F1B-B26B69AAC9D7}"/>
                  </a:ext>
                </a:extLst>
              </p:cNvPr>
              <p:cNvCxnSpPr/>
              <p:nvPr/>
            </p:nvCxnSpPr>
            <p:spPr>
              <a:xfrm>
                <a:off x="7077398" y="2091394"/>
                <a:ext cx="0" cy="1051187"/>
              </a:xfrm>
              <a:prstGeom prst="line">
                <a:avLst/>
              </a:prstGeom>
              <a:solidFill>
                <a:schemeClr val="accent6"/>
              </a:solidFill>
              <a:ln>
                <a:solidFill>
                  <a:srgbClr val="27AE6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35">
                <a:extLst>
                  <a:ext uri="{FF2B5EF4-FFF2-40B4-BE49-F238E27FC236}">
                    <a16:creationId xmlns:a16="http://schemas.microsoft.com/office/drawing/2014/main" id="{A3B3BB56-B5DE-3E6A-8CB3-AE01DC062D59}"/>
                  </a:ext>
                </a:extLst>
              </p:cNvPr>
              <p:cNvSpPr/>
              <p:nvPr/>
            </p:nvSpPr>
            <p:spPr>
              <a:xfrm>
                <a:off x="7001548" y="3029698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FB05D16F-9F6C-1239-46A6-97B2FEF0ED84}"/>
                  </a:ext>
                </a:extLst>
              </p:cNvPr>
              <p:cNvGrpSpPr/>
              <p:nvPr/>
            </p:nvGrpSpPr>
            <p:grpSpPr>
              <a:xfrm>
                <a:off x="6499245" y="1452454"/>
                <a:ext cx="1151999" cy="1151999"/>
                <a:chOff x="6499245" y="1452454"/>
                <a:chExt cx="1151999" cy="1151999"/>
              </a:xfrm>
            </p:grpSpPr>
            <p:sp>
              <p:nvSpPr>
                <p:cNvPr id="70" name="Oval 36">
                  <a:extLst>
                    <a:ext uri="{FF2B5EF4-FFF2-40B4-BE49-F238E27FC236}">
                      <a16:creationId xmlns:a16="http://schemas.microsoft.com/office/drawing/2014/main" id="{81E3E698-B336-52F9-3ACA-3DA6BCCA6661}"/>
                    </a:ext>
                  </a:extLst>
                </p:cNvPr>
                <p:cNvSpPr/>
                <p:nvPr/>
              </p:nvSpPr>
              <p:spPr>
                <a:xfrm>
                  <a:off x="6499245" y="1452454"/>
                  <a:ext cx="1151999" cy="1151999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8575">
                  <a:solidFill>
                    <a:srgbClr val="27AE6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4000" dirty="0">
                    <a:solidFill>
                      <a:srgbClr val="27AE61"/>
                    </a:solidFill>
                    <a:latin typeface="FontAwesome" pitchFamily="2" charset="0"/>
                  </a:endParaRPr>
                </a:p>
              </p:txBody>
            </p:sp>
            <p:pic>
              <p:nvPicPr>
                <p:cNvPr id="100" name="Imagen 99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760970" y="1517830"/>
                  <a:ext cx="641098" cy="92525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1" name="Rectangle 3">
            <a:extLst>
              <a:ext uri="{FF2B5EF4-FFF2-40B4-BE49-F238E27FC236}">
                <a16:creationId xmlns:a16="http://schemas.microsoft.com/office/drawing/2014/main" id="{D17AB1E4-EF4A-88A2-32C5-950677F2071F}"/>
              </a:ext>
            </a:extLst>
          </p:cNvPr>
          <p:cNvSpPr/>
          <p:nvPr/>
        </p:nvSpPr>
        <p:spPr>
          <a:xfrm>
            <a:off x="10097424" y="3099580"/>
            <a:ext cx="1980000" cy="720000"/>
          </a:xfrm>
          <a:prstGeom prst="rect">
            <a:avLst/>
          </a:pr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</a:t>
            </a:r>
            <a:endParaRPr lang="es-CO" dirty="0">
              <a:solidFill>
                <a:schemeClr val="bg1"/>
              </a:solidFill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1BBCF02C-6917-7175-948B-5A5A8C26F172}"/>
              </a:ext>
            </a:extLst>
          </p:cNvPr>
          <p:cNvGrpSpPr/>
          <p:nvPr/>
        </p:nvGrpSpPr>
        <p:grpSpPr>
          <a:xfrm>
            <a:off x="8144575" y="1398529"/>
            <a:ext cx="3496572" cy="1798057"/>
            <a:chOff x="8134743" y="1398529"/>
            <a:chExt cx="3496572" cy="1798057"/>
          </a:xfrm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BB03AE0B-C07F-B7F2-D4BD-7046C3A87E61}"/>
                </a:ext>
              </a:extLst>
            </p:cNvPr>
            <p:cNvGrpSpPr/>
            <p:nvPr/>
          </p:nvGrpSpPr>
          <p:grpSpPr>
            <a:xfrm>
              <a:off x="8134743" y="1398529"/>
              <a:ext cx="2413440" cy="1594046"/>
              <a:chOff x="7751283" y="1565673"/>
              <a:chExt cx="2701174" cy="1594046"/>
            </a:xfrm>
          </p:grpSpPr>
          <p:sp>
            <p:nvSpPr>
              <p:cNvPr id="95" name="TextBox 64">
                <a:extLst>
                  <a:ext uri="{FF2B5EF4-FFF2-40B4-BE49-F238E27FC236}">
                    <a16:creationId xmlns:a16="http://schemas.microsoft.com/office/drawing/2014/main" id="{E7586AEF-A202-E693-F79A-48EE5BF4E6BB}"/>
                  </a:ext>
                </a:extLst>
              </p:cNvPr>
              <p:cNvSpPr txBox="1"/>
              <p:nvPr/>
            </p:nvSpPr>
            <p:spPr>
              <a:xfrm>
                <a:off x="7751283" y="1565673"/>
                <a:ext cx="27011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CO" b="1" dirty="0">
                    <a:solidFill>
                      <a:srgbClr val="F39C1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Plan Educativo </a:t>
                </a:r>
              </a:p>
              <a:p>
                <a:pPr algn="r"/>
                <a:r>
                  <a:rPr lang="es-CO" b="1" dirty="0">
                    <a:solidFill>
                      <a:srgbClr val="F39C1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Municipal</a:t>
                </a:r>
              </a:p>
            </p:txBody>
          </p:sp>
          <p:sp>
            <p:nvSpPr>
              <p:cNvPr id="96" name="TextBox 65">
                <a:extLst>
                  <a:ext uri="{FF2B5EF4-FFF2-40B4-BE49-F238E27FC236}">
                    <a16:creationId xmlns:a16="http://schemas.microsoft.com/office/drawing/2014/main" id="{E7759CE0-6AC6-2D2E-3F34-8A249F630D67}"/>
                  </a:ext>
                </a:extLst>
              </p:cNvPr>
              <p:cNvSpPr txBox="1"/>
              <p:nvPr/>
            </p:nvSpPr>
            <p:spPr>
              <a:xfrm>
                <a:off x="7751283" y="2205612"/>
                <a:ext cx="270117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CO" sz="14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Actualización de la política pública de educación</a:t>
                </a:r>
              </a:p>
              <a:p>
                <a:pPr algn="r"/>
                <a:r>
                  <a:rPr lang="es-CO" sz="14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Continuidad ciudad del aprendizaje</a:t>
                </a: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68941B7A-5258-2F98-8636-E66CCAF2DCBC}"/>
                </a:ext>
              </a:extLst>
            </p:cNvPr>
            <p:cNvGrpSpPr/>
            <p:nvPr/>
          </p:nvGrpSpPr>
          <p:grpSpPr>
            <a:xfrm>
              <a:off x="10479315" y="1475539"/>
              <a:ext cx="1152000" cy="1721047"/>
              <a:chOff x="10007368" y="1475539"/>
              <a:chExt cx="1152000" cy="1721047"/>
            </a:xfrm>
          </p:grpSpPr>
          <p:cxnSp>
            <p:nvCxnSpPr>
              <p:cNvPr id="76" name="Straight Connector 42">
                <a:extLst>
                  <a:ext uri="{FF2B5EF4-FFF2-40B4-BE49-F238E27FC236}">
                    <a16:creationId xmlns:a16="http://schemas.microsoft.com/office/drawing/2014/main" id="{7C572995-C978-8EF6-F749-F9A4A5BEDE8F}"/>
                  </a:ext>
                </a:extLst>
              </p:cNvPr>
              <p:cNvCxnSpPr/>
              <p:nvPr/>
            </p:nvCxnSpPr>
            <p:spPr>
              <a:xfrm>
                <a:off x="10594487" y="2266224"/>
                <a:ext cx="0" cy="876356"/>
              </a:xfrm>
              <a:prstGeom prst="line">
                <a:avLst/>
              </a:prstGeom>
              <a:ln>
                <a:solidFill>
                  <a:srgbClr val="F39C1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43">
                <a:extLst>
                  <a:ext uri="{FF2B5EF4-FFF2-40B4-BE49-F238E27FC236}">
                    <a16:creationId xmlns:a16="http://schemas.microsoft.com/office/drawing/2014/main" id="{796C80D5-32BA-6A0F-3973-7EFC23F12081}"/>
                  </a:ext>
                </a:extLst>
              </p:cNvPr>
              <p:cNvSpPr/>
              <p:nvPr/>
            </p:nvSpPr>
            <p:spPr>
              <a:xfrm>
                <a:off x="10504487" y="3016586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78" name="Oval 44">
                <a:extLst>
                  <a:ext uri="{FF2B5EF4-FFF2-40B4-BE49-F238E27FC236}">
                    <a16:creationId xmlns:a16="http://schemas.microsoft.com/office/drawing/2014/main" id="{52286D01-1513-3A5F-416E-3604DC1BEFFF}"/>
                  </a:ext>
                </a:extLst>
              </p:cNvPr>
              <p:cNvSpPr/>
              <p:nvPr/>
            </p:nvSpPr>
            <p:spPr>
              <a:xfrm>
                <a:off x="10007368" y="1475539"/>
                <a:ext cx="1152000" cy="1152000"/>
              </a:xfrm>
              <a:prstGeom prst="ellipse">
                <a:avLst/>
              </a:prstGeom>
              <a:solidFill>
                <a:srgbClr val="293565"/>
              </a:solidFill>
              <a:ln w="28575">
                <a:solidFill>
                  <a:srgbClr val="F39C1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4000" dirty="0">
                  <a:solidFill>
                    <a:srgbClr val="F39C11"/>
                  </a:solidFill>
                  <a:latin typeface="FontAwesome" pitchFamily="2" charset="0"/>
                </a:endParaRPr>
              </a:p>
            </p:txBody>
          </p:sp>
          <p:pic>
            <p:nvPicPr>
              <p:cNvPr id="103" name="Imagen 10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30425" y="1791369"/>
                <a:ext cx="928123" cy="514116"/>
              </a:xfrm>
              <a:prstGeom prst="rect">
                <a:avLst/>
              </a:prstGeom>
            </p:spPr>
          </p:pic>
        </p:grp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C9B3A3D4-E673-7018-77B4-063FAEE4AA5C}"/>
              </a:ext>
            </a:extLst>
          </p:cNvPr>
          <p:cNvGrpSpPr/>
          <p:nvPr/>
        </p:nvGrpSpPr>
        <p:grpSpPr>
          <a:xfrm>
            <a:off x="8547103" y="3723229"/>
            <a:ext cx="3507102" cy="2221523"/>
            <a:chOff x="8124315" y="3723229"/>
            <a:chExt cx="3507102" cy="2221523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7B4A3742-7BC1-D92D-A88E-8825A56B7BF6}"/>
                </a:ext>
              </a:extLst>
            </p:cNvPr>
            <p:cNvGrpSpPr/>
            <p:nvPr/>
          </p:nvGrpSpPr>
          <p:grpSpPr>
            <a:xfrm>
              <a:off x="9249227" y="4394889"/>
              <a:ext cx="2382190" cy="1549863"/>
              <a:chOff x="9249227" y="4461161"/>
              <a:chExt cx="2382190" cy="1549863"/>
            </a:xfrm>
          </p:grpSpPr>
          <p:sp>
            <p:nvSpPr>
              <p:cNvPr id="86" name="TextBox 52">
                <a:extLst>
                  <a:ext uri="{FF2B5EF4-FFF2-40B4-BE49-F238E27FC236}">
                    <a16:creationId xmlns:a16="http://schemas.microsoft.com/office/drawing/2014/main" id="{D4393349-805E-3F26-D325-1429A5406DB4}"/>
                  </a:ext>
                </a:extLst>
              </p:cNvPr>
              <p:cNvSpPr txBox="1"/>
              <p:nvPr/>
            </p:nvSpPr>
            <p:spPr>
              <a:xfrm>
                <a:off x="9266446" y="4461161"/>
                <a:ext cx="1802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b="1" dirty="0" err="1">
                    <a:solidFill>
                      <a:srgbClr val="E84C3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Pospandemia</a:t>
                </a:r>
                <a:r>
                  <a:rPr lang="es-CO" b="1" dirty="0">
                    <a:solidFill>
                      <a:srgbClr val="E84C3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</p:txBody>
          </p:sp>
          <p:sp>
            <p:nvSpPr>
              <p:cNvPr id="87" name="TextBox 53">
                <a:extLst>
                  <a:ext uri="{FF2B5EF4-FFF2-40B4-BE49-F238E27FC236}">
                    <a16:creationId xmlns:a16="http://schemas.microsoft.com/office/drawing/2014/main" id="{F7318659-EBD9-EE11-C4D0-98DBCF1E2311}"/>
                  </a:ext>
                </a:extLst>
              </p:cNvPr>
              <p:cNvSpPr txBox="1"/>
              <p:nvPr/>
            </p:nvSpPr>
            <p:spPr>
              <a:xfrm>
                <a:off x="9249227" y="4841473"/>
                <a:ext cx="238219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Educación Inicial </a:t>
                </a:r>
              </a:p>
              <a:p>
                <a:r>
                  <a:rPr lang="es-CO" sz="14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Acceso y Permanencia</a:t>
                </a:r>
              </a:p>
              <a:p>
                <a:r>
                  <a:rPr lang="es-CO" sz="14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Tecnología y Robótica </a:t>
                </a:r>
              </a:p>
              <a:p>
                <a:r>
                  <a:rPr lang="es-CO" sz="14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SIEDU</a:t>
                </a:r>
              </a:p>
              <a:p>
                <a:r>
                  <a:rPr lang="es-CO" sz="14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PTA - Evaluar para avanzar</a:t>
                </a: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4FBFEEC9-0E4D-5778-F163-D56439A4A08C}"/>
                </a:ext>
              </a:extLst>
            </p:cNvPr>
            <p:cNvGrpSpPr/>
            <p:nvPr/>
          </p:nvGrpSpPr>
          <p:grpSpPr>
            <a:xfrm>
              <a:off x="8124315" y="3723229"/>
              <a:ext cx="1117969" cy="1789127"/>
              <a:chOff x="8124315" y="3723229"/>
              <a:chExt cx="1117969" cy="1789127"/>
            </a:xfrm>
          </p:grpSpPr>
          <p:pic>
            <p:nvPicPr>
              <p:cNvPr id="107" name="Imagen 106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170113" y="4730423"/>
                <a:ext cx="1012443" cy="512670"/>
              </a:xfrm>
              <a:prstGeom prst="rect">
                <a:avLst/>
              </a:prstGeom>
            </p:spPr>
          </p:pic>
          <p:cxnSp>
            <p:nvCxnSpPr>
              <p:cNvPr id="72" name="Straight Connector 38">
                <a:extLst>
                  <a:ext uri="{FF2B5EF4-FFF2-40B4-BE49-F238E27FC236}">
                    <a16:creationId xmlns:a16="http://schemas.microsoft.com/office/drawing/2014/main" id="{62AA3C0D-2416-1098-03A7-94D993F3E67D}"/>
                  </a:ext>
                </a:extLst>
              </p:cNvPr>
              <p:cNvCxnSpPr>
                <a:endCxn id="74" idx="0"/>
              </p:cNvCxnSpPr>
              <p:nvPr/>
            </p:nvCxnSpPr>
            <p:spPr>
              <a:xfrm>
                <a:off x="8683300" y="3790078"/>
                <a:ext cx="0" cy="671083"/>
              </a:xfrm>
              <a:prstGeom prst="line">
                <a:avLst/>
              </a:prstGeom>
              <a:ln>
                <a:solidFill>
                  <a:srgbClr val="E84C3D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39">
                <a:extLst>
                  <a:ext uri="{FF2B5EF4-FFF2-40B4-BE49-F238E27FC236}">
                    <a16:creationId xmlns:a16="http://schemas.microsoft.com/office/drawing/2014/main" id="{85FF6EFB-A060-CDDF-4A67-60BE510EB949}"/>
                  </a:ext>
                </a:extLst>
              </p:cNvPr>
              <p:cNvSpPr/>
              <p:nvPr/>
            </p:nvSpPr>
            <p:spPr>
              <a:xfrm>
                <a:off x="8586334" y="3723229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74" name="Oval 40">
                <a:extLst>
                  <a:ext uri="{FF2B5EF4-FFF2-40B4-BE49-F238E27FC236}">
                    <a16:creationId xmlns:a16="http://schemas.microsoft.com/office/drawing/2014/main" id="{E6471A54-FE6B-D359-1399-74EFDE28B303}"/>
                  </a:ext>
                </a:extLst>
              </p:cNvPr>
              <p:cNvSpPr/>
              <p:nvPr/>
            </p:nvSpPr>
            <p:spPr>
              <a:xfrm>
                <a:off x="8124315" y="4461161"/>
                <a:ext cx="1117969" cy="1051195"/>
              </a:xfrm>
              <a:prstGeom prst="ellipse">
                <a:avLst/>
              </a:prstGeom>
              <a:noFill/>
              <a:ln w="28575">
                <a:solidFill>
                  <a:srgbClr val="E84C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4000" dirty="0">
                  <a:solidFill>
                    <a:srgbClr val="E84C3D"/>
                  </a:solidFill>
                  <a:latin typeface="FontAwesome" pitchFamily="2" charset="0"/>
                </a:endParaRPr>
              </a:p>
            </p:txBody>
          </p:sp>
        </p:grpSp>
      </p:grpSp>
      <p:sp>
        <p:nvSpPr>
          <p:cNvPr id="56" name="Rectangle 69">
            <a:extLst>
              <a:ext uri="{FF2B5EF4-FFF2-40B4-BE49-F238E27FC236}">
                <a16:creationId xmlns:a16="http://schemas.microsoft.com/office/drawing/2014/main" id="{937D9BA6-106A-5805-9894-AF803F191B6B}"/>
              </a:ext>
            </a:extLst>
          </p:cNvPr>
          <p:cNvSpPr/>
          <p:nvPr/>
        </p:nvSpPr>
        <p:spPr>
          <a:xfrm>
            <a:off x="150050" y="3099580"/>
            <a:ext cx="1980000" cy="720000"/>
          </a:xfrm>
          <a:prstGeom prst="rect">
            <a:avLst/>
          </a:prstGeom>
          <a:solidFill>
            <a:srgbClr val="F39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</a:t>
            </a:r>
            <a:endParaRPr lang="es-CO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69026CCC-F3FD-26CF-7C7C-62446BE3E1BC}"/>
              </a:ext>
            </a:extLst>
          </p:cNvPr>
          <p:cNvGrpSpPr/>
          <p:nvPr/>
        </p:nvGrpSpPr>
        <p:grpSpPr>
          <a:xfrm>
            <a:off x="614882" y="3723229"/>
            <a:ext cx="3172646" cy="2673458"/>
            <a:chOff x="614882" y="3723229"/>
            <a:chExt cx="3172646" cy="2673458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5F294865-2FE1-DF7E-09CB-963D25EA53E1}"/>
                </a:ext>
              </a:extLst>
            </p:cNvPr>
            <p:cNvGrpSpPr/>
            <p:nvPr/>
          </p:nvGrpSpPr>
          <p:grpSpPr>
            <a:xfrm>
              <a:off x="1676773" y="4394889"/>
              <a:ext cx="2110755" cy="2001798"/>
              <a:chOff x="1745597" y="4512873"/>
              <a:chExt cx="2110755" cy="2001798"/>
            </a:xfrm>
          </p:grpSpPr>
          <p:sp>
            <p:nvSpPr>
              <p:cNvPr id="80" name="TextBox 45">
                <a:extLst>
                  <a:ext uri="{FF2B5EF4-FFF2-40B4-BE49-F238E27FC236}">
                    <a16:creationId xmlns:a16="http://schemas.microsoft.com/office/drawing/2014/main" id="{BF52191E-E1AD-0C8B-77D9-8B8C516F3FC8}"/>
                  </a:ext>
                </a:extLst>
              </p:cNvPr>
              <p:cNvSpPr txBox="1"/>
              <p:nvPr/>
            </p:nvSpPr>
            <p:spPr>
              <a:xfrm>
                <a:off x="1776016" y="4512873"/>
                <a:ext cx="1784656" cy="64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b="1" dirty="0">
                    <a:solidFill>
                      <a:srgbClr val="2D3E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Transición de </a:t>
                </a:r>
              </a:p>
              <a:p>
                <a:r>
                  <a:rPr lang="es-CO" b="1" dirty="0">
                    <a:solidFill>
                      <a:srgbClr val="2D3E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administración</a:t>
                </a:r>
              </a:p>
            </p:txBody>
          </p:sp>
          <p:sp>
            <p:nvSpPr>
              <p:cNvPr id="81" name="TextBox 46">
                <a:extLst>
                  <a:ext uri="{FF2B5EF4-FFF2-40B4-BE49-F238E27FC236}">
                    <a16:creationId xmlns:a16="http://schemas.microsoft.com/office/drawing/2014/main" id="{508217BA-BCCC-327E-5A9F-011064AE0D55}"/>
                  </a:ext>
                </a:extLst>
              </p:cNvPr>
              <p:cNvSpPr txBox="1"/>
              <p:nvPr/>
            </p:nvSpPr>
            <p:spPr>
              <a:xfrm>
                <a:off x="1745597" y="5129676"/>
                <a:ext cx="211075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CO" sz="14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Sanción MEN</a:t>
                </a:r>
              </a:p>
              <a:p>
                <a:pPr algn="just"/>
                <a:r>
                  <a:rPr lang="es-CO" sz="14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Situación de recursos</a:t>
                </a:r>
              </a:p>
              <a:p>
                <a:r>
                  <a:rPr lang="es-CO" sz="14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Continuidad de procesos educativos exitosos</a:t>
                </a:r>
              </a:p>
              <a:p>
                <a:pPr algn="just"/>
                <a:r>
                  <a:rPr lang="es-CO" sz="14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Visión Nuevo Gobierno</a:t>
                </a: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57B393E5-6B11-C5C5-FE74-3527A2F281DB}"/>
                </a:ext>
              </a:extLst>
            </p:cNvPr>
            <p:cNvGrpSpPr/>
            <p:nvPr/>
          </p:nvGrpSpPr>
          <p:grpSpPr>
            <a:xfrm>
              <a:off x="614882" y="3723229"/>
              <a:ext cx="1072150" cy="1849941"/>
              <a:chOff x="683706" y="3723229"/>
              <a:chExt cx="1072150" cy="1849941"/>
            </a:xfrm>
          </p:grpSpPr>
          <p:cxnSp>
            <p:nvCxnSpPr>
              <p:cNvPr id="57" name="Straight Connector 9">
                <a:extLst>
                  <a:ext uri="{FF2B5EF4-FFF2-40B4-BE49-F238E27FC236}">
                    <a16:creationId xmlns:a16="http://schemas.microsoft.com/office/drawing/2014/main" id="{8BCBFC72-9ABE-6895-D141-DB9788FDDB5A}"/>
                  </a:ext>
                </a:extLst>
              </p:cNvPr>
              <p:cNvCxnSpPr>
                <a:cxnSpLocks/>
                <a:stCxn id="58" idx="4"/>
                <a:endCxn id="59" idx="0"/>
              </p:cNvCxnSpPr>
              <p:nvPr/>
            </p:nvCxnSpPr>
            <p:spPr>
              <a:xfrm flipH="1">
                <a:off x="1219781" y="3903229"/>
                <a:ext cx="6817" cy="604859"/>
              </a:xfrm>
              <a:prstGeom prst="line">
                <a:avLst/>
              </a:prstGeom>
              <a:ln>
                <a:solidFill>
                  <a:srgbClr val="2D3E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10">
                <a:extLst>
                  <a:ext uri="{FF2B5EF4-FFF2-40B4-BE49-F238E27FC236}">
                    <a16:creationId xmlns:a16="http://schemas.microsoft.com/office/drawing/2014/main" id="{93944D8B-9490-B50D-FC2C-FFB9082D7BD0}"/>
                  </a:ext>
                </a:extLst>
              </p:cNvPr>
              <p:cNvSpPr/>
              <p:nvPr/>
            </p:nvSpPr>
            <p:spPr>
              <a:xfrm>
                <a:off x="1136598" y="3723229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59" name="Oval 11">
                <a:extLst>
                  <a:ext uri="{FF2B5EF4-FFF2-40B4-BE49-F238E27FC236}">
                    <a16:creationId xmlns:a16="http://schemas.microsoft.com/office/drawing/2014/main" id="{34346D95-3597-8896-D1A4-078D7954A299}"/>
                  </a:ext>
                </a:extLst>
              </p:cNvPr>
              <p:cNvSpPr/>
              <p:nvPr/>
            </p:nvSpPr>
            <p:spPr>
              <a:xfrm>
                <a:off x="683706" y="4508088"/>
                <a:ext cx="1072150" cy="1065082"/>
              </a:xfrm>
              <a:prstGeom prst="ellipse">
                <a:avLst/>
              </a:prstGeom>
              <a:solidFill>
                <a:srgbClr val="462672"/>
              </a:solidFill>
              <a:ln w="28575">
                <a:solidFill>
                  <a:srgbClr val="2D3E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4000" dirty="0">
                  <a:solidFill>
                    <a:srgbClr val="2D3E50"/>
                  </a:solidFill>
                  <a:latin typeface="FontAwesome" pitchFamily="2" charset="0"/>
                </a:endParaRPr>
              </a:p>
            </p:txBody>
          </p:sp>
          <p:sp>
            <p:nvSpPr>
              <p:cNvPr id="109" name="CuadroTexto 108"/>
              <p:cNvSpPr txBox="1"/>
              <p:nvPr/>
            </p:nvSpPr>
            <p:spPr>
              <a:xfrm>
                <a:off x="842325" y="4689912"/>
                <a:ext cx="77457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0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2016</a:t>
                </a:r>
              </a:p>
              <a:p>
                <a:r>
                  <a:rPr lang="es-CO" sz="20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2019</a:t>
                </a:r>
              </a:p>
            </p:txBody>
          </p:sp>
        </p:grp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934054E1-6374-D02B-B71B-2771589C8D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7159" y="3086546"/>
            <a:ext cx="1947657" cy="876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2Right"/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A0513D7B-E6BE-3203-EBA5-C522766EBEF7}"/>
              </a:ext>
            </a:extLst>
          </p:cNvPr>
          <p:cNvGrpSpPr/>
          <p:nvPr/>
        </p:nvGrpSpPr>
        <p:grpSpPr>
          <a:xfrm>
            <a:off x="284129" y="1398529"/>
            <a:ext cx="3406270" cy="1817177"/>
            <a:chOff x="284129" y="1398529"/>
            <a:chExt cx="3406270" cy="1817177"/>
          </a:xfrm>
        </p:grpSpPr>
        <p:grpSp>
          <p:nvGrpSpPr>
            <p:cNvPr id="88" name="Group 57">
              <a:extLst>
                <a:ext uri="{FF2B5EF4-FFF2-40B4-BE49-F238E27FC236}">
                  <a16:creationId xmlns:a16="http://schemas.microsoft.com/office/drawing/2014/main" id="{F039A26D-7B47-B9E4-7937-ACFD4E6A64C2}"/>
                </a:ext>
              </a:extLst>
            </p:cNvPr>
            <p:cNvGrpSpPr/>
            <p:nvPr/>
          </p:nvGrpSpPr>
          <p:grpSpPr>
            <a:xfrm>
              <a:off x="284129" y="1398529"/>
              <a:ext cx="2291253" cy="1486854"/>
              <a:chOff x="1071320" y="5111713"/>
              <a:chExt cx="2012442" cy="1486854"/>
            </a:xfrm>
          </p:grpSpPr>
          <p:sp>
            <p:nvSpPr>
              <p:cNvPr id="89" name="TextBox 58">
                <a:extLst>
                  <a:ext uri="{FF2B5EF4-FFF2-40B4-BE49-F238E27FC236}">
                    <a16:creationId xmlns:a16="http://schemas.microsoft.com/office/drawing/2014/main" id="{69F5DF43-ED3F-7CF3-6113-CD8195C0E5D6}"/>
                  </a:ext>
                </a:extLst>
              </p:cNvPr>
              <p:cNvSpPr txBox="1"/>
              <p:nvPr/>
            </p:nvSpPr>
            <p:spPr>
              <a:xfrm>
                <a:off x="1071321" y="5111713"/>
                <a:ext cx="20124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CO" b="1" dirty="0">
                    <a:solidFill>
                      <a:srgbClr val="8D44A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Plan de desarrollo</a:t>
                </a:r>
              </a:p>
            </p:txBody>
          </p:sp>
          <p:sp>
            <p:nvSpPr>
              <p:cNvPr id="90" name="TextBox 59">
                <a:extLst>
                  <a:ext uri="{FF2B5EF4-FFF2-40B4-BE49-F238E27FC236}">
                    <a16:creationId xmlns:a16="http://schemas.microsoft.com/office/drawing/2014/main" id="{F3B799FE-8376-F6FB-5E4A-90274736ECC7}"/>
                  </a:ext>
                </a:extLst>
              </p:cNvPr>
              <p:cNvSpPr txBox="1"/>
              <p:nvPr/>
            </p:nvSpPr>
            <p:spPr>
              <a:xfrm>
                <a:off x="1071320" y="5429016"/>
                <a:ext cx="201244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CO" sz="14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Construcción colectiva del Plan de desarrollo Tunja la Capital que Nos Une – Ciudad del conocimiento</a:t>
                </a:r>
              </a:p>
            </p:txBody>
          </p:sp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7AE0EBBF-98AF-DC7C-5BCB-32015EBA0215}"/>
                </a:ext>
              </a:extLst>
            </p:cNvPr>
            <p:cNvGrpSpPr/>
            <p:nvPr/>
          </p:nvGrpSpPr>
          <p:grpSpPr>
            <a:xfrm>
              <a:off x="2538399" y="1475201"/>
              <a:ext cx="1152000" cy="1740505"/>
              <a:chOff x="2430246" y="1475201"/>
              <a:chExt cx="1152000" cy="1740505"/>
            </a:xfrm>
          </p:grpSpPr>
          <p:cxnSp>
            <p:nvCxnSpPr>
              <p:cNvPr id="60" name="Straight Connector 14">
                <a:extLst>
                  <a:ext uri="{FF2B5EF4-FFF2-40B4-BE49-F238E27FC236}">
                    <a16:creationId xmlns:a16="http://schemas.microsoft.com/office/drawing/2014/main" id="{22D552C4-271C-52F1-85F1-2A26EAEC25E8}"/>
                  </a:ext>
                </a:extLst>
              </p:cNvPr>
              <p:cNvCxnSpPr>
                <a:stCxn id="62" idx="4"/>
                <a:endCxn id="61" idx="0"/>
              </p:cNvCxnSpPr>
              <p:nvPr/>
            </p:nvCxnSpPr>
            <p:spPr>
              <a:xfrm flipH="1">
                <a:off x="3005702" y="2627201"/>
                <a:ext cx="544" cy="408505"/>
              </a:xfrm>
              <a:prstGeom prst="line">
                <a:avLst/>
              </a:prstGeom>
              <a:ln>
                <a:solidFill>
                  <a:srgbClr val="8D44AD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15">
                <a:extLst>
                  <a:ext uri="{FF2B5EF4-FFF2-40B4-BE49-F238E27FC236}">
                    <a16:creationId xmlns:a16="http://schemas.microsoft.com/office/drawing/2014/main" id="{5DC91A60-FD27-CF41-338A-EA0903154AFD}"/>
                  </a:ext>
                </a:extLst>
              </p:cNvPr>
              <p:cNvSpPr/>
              <p:nvPr/>
            </p:nvSpPr>
            <p:spPr>
              <a:xfrm>
                <a:off x="2915702" y="3035706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grpSp>
            <p:nvGrpSpPr>
              <p:cNvPr id="12" name="Grupo 11">
                <a:extLst>
                  <a:ext uri="{FF2B5EF4-FFF2-40B4-BE49-F238E27FC236}">
                    <a16:creationId xmlns:a16="http://schemas.microsoft.com/office/drawing/2014/main" id="{84C95179-F760-C997-8F1B-4B1B4DC329BA}"/>
                  </a:ext>
                </a:extLst>
              </p:cNvPr>
              <p:cNvGrpSpPr/>
              <p:nvPr/>
            </p:nvGrpSpPr>
            <p:grpSpPr>
              <a:xfrm>
                <a:off x="2430246" y="1475201"/>
                <a:ext cx="1152000" cy="1152000"/>
                <a:chOff x="2430246" y="1475201"/>
                <a:chExt cx="1152000" cy="1152000"/>
              </a:xfrm>
            </p:grpSpPr>
            <p:sp>
              <p:nvSpPr>
                <p:cNvPr id="62" name="Oval 21">
                  <a:extLst>
                    <a:ext uri="{FF2B5EF4-FFF2-40B4-BE49-F238E27FC236}">
                      <a16:creationId xmlns:a16="http://schemas.microsoft.com/office/drawing/2014/main" id="{6F83E909-C94C-5A60-D6B7-6F7ED630E927}"/>
                    </a:ext>
                  </a:extLst>
                </p:cNvPr>
                <p:cNvSpPr/>
                <p:nvPr/>
              </p:nvSpPr>
              <p:spPr>
                <a:xfrm>
                  <a:off x="2430246" y="1475201"/>
                  <a:ext cx="1152000" cy="11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rgbClr val="8D44AD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4000" dirty="0">
                    <a:solidFill>
                      <a:srgbClr val="8D44AD"/>
                    </a:solidFill>
                    <a:latin typeface="FontAwesome" pitchFamily="2" charset="0"/>
                  </a:endParaRPr>
                </a:p>
              </p:txBody>
            </p:sp>
            <p:pic>
              <p:nvPicPr>
                <p:cNvPr id="11" name="Imagen 10">
                  <a:extLst>
                    <a:ext uri="{FF2B5EF4-FFF2-40B4-BE49-F238E27FC236}">
                      <a16:creationId xmlns:a16="http://schemas.microsoft.com/office/drawing/2014/main" id="{8B1AE843-A20A-DC64-5A2D-BBCCDB14B8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clrChange>
                    <a:clrFrom>
                      <a:srgbClr val="FFFEFF"/>
                    </a:clrFrom>
                    <a:clrTo>
                      <a:srgbClr val="FFFE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670942" y="1537564"/>
                  <a:ext cx="588545" cy="9918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Rectangle 56">
            <a:extLst>
              <a:ext uri="{FF2B5EF4-FFF2-40B4-BE49-F238E27FC236}">
                <a16:creationId xmlns:a16="http://schemas.microsoft.com/office/drawing/2014/main" id="{CDCD66A0-7472-10C6-A593-56ED4345D807}"/>
              </a:ext>
            </a:extLst>
          </p:cNvPr>
          <p:cNvSpPr/>
          <p:nvPr/>
        </p:nvSpPr>
        <p:spPr>
          <a:xfrm>
            <a:off x="4161043" y="3099580"/>
            <a:ext cx="1980000" cy="72000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</a:t>
            </a:r>
            <a:endParaRPr lang="es-CO" dirty="0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942C61FF-D711-E2CB-654B-091109125654}"/>
              </a:ext>
            </a:extLst>
          </p:cNvPr>
          <p:cNvGrpSpPr/>
          <p:nvPr/>
        </p:nvGrpSpPr>
        <p:grpSpPr>
          <a:xfrm>
            <a:off x="4572351" y="3729580"/>
            <a:ext cx="3509764" cy="2658544"/>
            <a:chOff x="4464196" y="3729580"/>
            <a:chExt cx="3509764" cy="2658544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FA719ECC-3156-504A-27D6-31076C27ED20}"/>
                </a:ext>
              </a:extLst>
            </p:cNvPr>
            <p:cNvGrpSpPr/>
            <p:nvPr/>
          </p:nvGrpSpPr>
          <p:grpSpPr>
            <a:xfrm>
              <a:off x="5591770" y="4394889"/>
              <a:ext cx="2382190" cy="1993235"/>
              <a:chOff x="5552442" y="4488762"/>
              <a:chExt cx="2382190" cy="1993235"/>
            </a:xfrm>
          </p:grpSpPr>
          <p:sp>
            <p:nvSpPr>
              <p:cNvPr id="83" name="TextBox 49">
                <a:extLst>
                  <a:ext uri="{FF2B5EF4-FFF2-40B4-BE49-F238E27FC236}">
                    <a16:creationId xmlns:a16="http://schemas.microsoft.com/office/drawing/2014/main" id="{08B5EF40-00CB-AA8E-4FB9-42D6F0EFC496}"/>
                  </a:ext>
                </a:extLst>
              </p:cNvPr>
              <p:cNvSpPr txBox="1"/>
              <p:nvPr/>
            </p:nvSpPr>
            <p:spPr>
              <a:xfrm>
                <a:off x="5552442" y="4488762"/>
                <a:ext cx="23821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00" b="1" dirty="0">
                    <a:solidFill>
                      <a:srgbClr val="297FB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Pandemia – Tunja Ciudad del Aprendizaje</a:t>
                </a:r>
              </a:p>
            </p:txBody>
          </p:sp>
          <p:sp>
            <p:nvSpPr>
              <p:cNvPr id="84" name="TextBox 50">
                <a:extLst>
                  <a:ext uri="{FF2B5EF4-FFF2-40B4-BE49-F238E27FC236}">
                    <a16:creationId xmlns:a16="http://schemas.microsoft.com/office/drawing/2014/main" id="{7A5CCC17-B0E1-B8A2-542F-B1D58D3398A6}"/>
                  </a:ext>
                </a:extLst>
              </p:cNvPr>
              <p:cNvSpPr txBox="1"/>
              <p:nvPr/>
            </p:nvSpPr>
            <p:spPr>
              <a:xfrm>
                <a:off x="5552442" y="5097002"/>
                <a:ext cx="238219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CO" sz="14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PAE en casa</a:t>
                </a:r>
              </a:p>
              <a:p>
                <a:pPr algn="just"/>
                <a:r>
                  <a:rPr lang="es-CO" sz="14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Educación remota</a:t>
                </a:r>
              </a:p>
              <a:p>
                <a:pPr algn="just"/>
                <a:r>
                  <a:rPr lang="es-CO" sz="14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PC para estudiantes</a:t>
                </a:r>
              </a:p>
              <a:p>
                <a:pPr algn="just"/>
                <a:r>
                  <a:rPr lang="es-CO" sz="14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Fondo Municipal</a:t>
                </a:r>
              </a:p>
              <a:p>
                <a:pPr algn="just"/>
                <a:r>
                  <a:rPr lang="es-CO" sz="14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Cambio de paradigmas</a:t>
                </a:r>
              </a:p>
              <a:p>
                <a:pPr algn="just"/>
                <a:r>
                  <a:rPr lang="es-CO" sz="14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Cambios de Planeación </a:t>
                </a: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F313CA2B-3420-A8C2-577A-F488C9436D6E}"/>
                </a:ext>
              </a:extLst>
            </p:cNvPr>
            <p:cNvGrpSpPr/>
            <p:nvPr/>
          </p:nvGrpSpPr>
          <p:grpSpPr>
            <a:xfrm>
              <a:off x="4464196" y="3729580"/>
              <a:ext cx="1152000" cy="1911183"/>
              <a:chOff x="4464196" y="3729580"/>
              <a:chExt cx="1152000" cy="1911183"/>
            </a:xfrm>
          </p:grpSpPr>
          <p:cxnSp>
            <p:nvCxnSpPr>
              <p:cNvPr id="64" name="Straight Connector 30">
                <a:extLst>
                  <a:ext uri="{FF2B5EF4-FFF2-40B4-BE49-F238E27FC236}">
                    <a16:creationId xmlns:a16="http://schemas.microsoft.com/office/drawing/2014/main" id="{EECDC6A8-4F1B-B9F6-D041-33389DA2EED1}"/>
                  </a:ext>
                </a:extLst>
              </p:cNvPr>
              <p:cNvCxnSpPr/>
              <p:nvPr/>
            </p:nvCxnSpPr>
            <p:spPr>
              <a:xfrm>
                <a:off x="5024471" y="3813229"/>
                <a:ext cx="0" cy="961972"/>
              </a:xfrm>
              <a:prstGeom prst="line">
                <a:avLst/>
              </a:prstGeom>
              <a:ln>
                <a:solidFill>
                  <a:srgbClr val="297FB8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l 32">
                <a:extLst>
                  <a:ext uri="{FF2B5EF4-FFF2-40B4-BE49-F238E27FC236}">
                    <a16:creationId xmlns:a16="http://schemas.microsoft.com/office/drawing/2014/main" id="{E81334D0-2A43-A6C1-8E47-9FD772DBD1E3}"/>
                  </a:ext>
                </a:extLst>
              </p:cNvPr>
              <p:cNvSpPr/>
              <p:nvPr/>
            </p:nvSpPr>
            <p:spPr>
              <a:xfrm>
                <a:off x="4464196" y="4488763"/>
                <a:ext cx="1152000" cy="1152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297FB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4000" dirty="0">
                  <a:solidFill>
                    <a:srgbClr val="297FB8"/>
                  </a:solidFill>
                  <a:latin typeface="FontAwesome" pitchFamily="2" charset="0"/>
                </a:endParaRPr>
              </a:p>
            </p:txBody>
          </p:sp>
          <p:pic>
            <p:nvPicPr>
              <p:cNvPr id="102" name="Picture 2" descr="La Red Mundial de Ciudades del Aprendizaje de la UNESCO (GNLC) | UIL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6301" y="4587911"/>
                <a:ext cx="1072707" cy="8614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Oval 31">
                <a:extLst>
                  <a:ext uri="{FF2B5EF4-FFF2-40B4-BE49-F238E27FC236}">
                    <a16:creationId xmlns:a16="http://schemas.microsoft.com/office/drawing/2014/main" id="{A1405C05-F678-8CF1-5123-0C802B5F3509}"/>
                  </a:ext>
                </a:extLst>
              </p:cNvPr>
              <p:cNvSpPr/>
              <p:nvPr/>
            </p:nvSpPr>
            <p:spPr>
              <a:xfrm>
                <a:off x="4930378" y="372958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61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4" grpId="0" animBg="1"/>
      <p:bldP spid="52" grpId="0" animBg="1"/>
      <p:bldP spid="51" grpId="0" animBg="1"/>
      <p:bldP spid="56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6667094D-0EEB-4C1E-FC75-BAAEC211B6B7}"/>
              </a:ext>
            </a:extLst>
          </p:cNvPr>
          <p:cNvSpPr txBox="1">
            <a:spLocks/>
          </p:cNvSpPr>
          <p:nvPr/>
        </p:nvSpPr>
        <p:spPr>
          <a:xfrm>
            <a:off x="3298156" y="6230"/>
            <a:ext cx="8880870" cy="6176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dirty="0"/>
              <a:t>Gestión Educativa en la ciudad del aprendizaje</a:t>
            </a:r>
          </a:p>
        </p:txBody>
      </p:sp>
      <p:sp>
        <p:nvSpPr>
          <p:cNvPr id="98" name="Subtitle 18">
            <a:extLst>
              <a:ext uri="{FF2B5EF4-FFF2-40B4-BE49-F238E27FC236}">
                <a16:creationId xmlns:a16="http://schemas.microsoft.com/office/drawing/2014/main" id="{D4336FCA-480C-38A9-E105-60420D36E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248" y="709243"/>
            <a:ext cx="9797832" cy="28803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s-CO" dirty="0">
                <a:solidFill>
                  <a:schemeClr val="accent1"/>
                </a:solidFill>
              </a:rPr>
              <a:t>Tunja, la capital que Nos Une 2020 - 2023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B42C0D9-AD40-FA5C-C4AB-3D1C85070271}"/>
              </a:ext>
            </a:extLst>
          </p:cNvPr>
          <p:cNvSpPr txBox="1"/>
          <p:nvPr/>
        </p:nvSpPr>
        <p:spPr>
          <a:xfrm>
            <a:off x="3819831" y="1622658"/>
            <a:ext cx="8143246" cy="40011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NOS UNE UNA SOCIEDAD JUSTA, INCLUYENTE Y EDUCADA</a:t>
            </a:r>
          </a:p>
        </p:txBody>
      </p:sp>
      <p:sp>
        <p:nvSpPr>
          <p:cNvPr id="4" name="TextBox 45">
            <a:extLst>
              <a:ext uri="{FF2B5EF4-FFF2-40B4-BE49-F238E27FC236}">
                <a16:creationId xmlns:a16="http://schemas.microsoft.com/office/drawing/2014/main" id="{2457B10F-D3AD-50FE-8B1D-4D1603B17187}"/>
              </a:ext>
            </a:extLst>
          </p:cNvPr>
          <p:cNvSpPr txBox="1"/>
          <p:nvPr/>
        </p:nvSpPr>
        <p:spPr>
          <a:xfrm>
            <a:off x="427703" y="1170940"/>
            <a:ext cx="11535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de Desarrollo de Tunja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F9D8D7-0A96-7691-822A-F357223F9C45}"/>
              </a:ext>
            </a:extLst>
          </p:cNvPr>
          <p:cNvSpPr txBox="1"/>
          <p:nvPr/>
        </p:nvSpPr>
        <p:spPr>
          <a:xfrm>
            <a:off x="427703" y="2497654"/>
            <a:ext cx="69191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P_05.125. Actividades realizadas con oportunidad y efectividad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4826FB-3185-F227-AE1C-29E9458A5C72}"/>
              </a:ext>
            </a:extLst>
          </p:cNvPr>
          <p:cNvSpPr txBox="1"/>
          <p:nvPr/>
        </p:nvSpPr>
        <p:spPr>
          <a:xfrm>
            <a:off x="427703" y="3204018"/>
            <a:ext cx="6919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Se avanza en un 70% en las actividades de gestión administrativa de las </a:t>
            </a:r>
            <a:r>
              <a:rPr lang="es-ES" sz="2000" dirty="0" smtClean="0"/>
              <a:t>áreas </a:t>
            </a:r>
            <a:r>
              <a:rPr lang="es-ES" sz="2000" dirty="0"/>
              <a:t>de Talento Humano, </a:t>
            </a:r>
            <a:r>
              <a:rPr lang="es-ES" sz="2000" dirty="0" smtClean="0"/>
              <a:t>Inspección </a:t>
            </a:r>
            <a:r>
              <a:rPr lang="es-ES" sz="2000" dirty="0"/>
              <a:t>y Vigilancia, Presupuesto, Cobertura, TICS, Calidad, </a:t>
            </a:r>
            <a:r>
              <a:rPr lang="es-ES" sz="2000" dirty="0" smtClean="0"/>
              <a:t>Inclusión, Planeación </a:t>
            </a:r>
            <a:r>
              <a:rPr lang="es-ES" sz="2000" dirty="0"/>
              <a:t>Educativa y despacho del Secretario</a:t>
            </a:r>
            <a:endParaRPr lang="es-CO" sz="20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50CF7E4-4629-6AB0-D96F-5910F7E09485}"/>
              </a:ext>
            </a:extLst>
          </p:cNvPr>
          <p:cNvSpPr txBox="1"/>
          <p:nvPr/>
        </p:nvSpPr>
        <p:spPr>
          <a:xfrm>
            <a:off x="0" y="2116585"/>
            <a:ext cx="6130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Gestión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230872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6667094D-0EEB-4C1E-FC75-BAAEC211B6B7}"/>
              </a:ext>
            </a:extLst>
          </p:cNvPr>
          <p:cNvSpPr txBox="1">
            <a:spLocks/>
          </p:cNvSpPr>
          <p:nvPr/>
        </p:nvSpPr>
        <p:spPr>
          <a:xfrm>
            <a:off x="3298156" y="6230"/>
            <a:ext cx="8880870" cy="6176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dirty="0"/>
              <a:t>Gestión Educativa en la ciudad del aprendizaje</a:t>
            </a:r>
          </a:p>
        </p:txBody>
      </p:sp>
      <p:sp>
        <p:nvSpPr>
          <p:cNvPr id="98" name="Subtitle 18">
            <a:extLst>
              <a:ext uri="{FF2B5EF4-FFF2-40B4-BE49-F238E27FC236}">
                <a16:creationId xmlns:a16="http://schemas.microsoft.com/office/drawing/2014/main" id="{D4336FCA-480C-38A9-E105-60420D36E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248" y="709243"/>
            <a:ext cx="9797832" cy="28803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s-CO" dirty="0">
                <a:solidFill>
                  <a:schemeClr val="accent1"/>
                </a:solidFill>
              </a:rPr>
              <a:t>Tunja, la capital que Nos Une 2020 - 2023</a:t>
            </a:r>
          </a:p>
        </p:txBody>
      </p:sp>
      <p:sp>
        <p:nvSpPr>
          <p:cNvPr id="4" name="TextBox 45">
            <a:extLst>
              <a:ext uri="{FF2B5EF4-FFF2-40B4-BE49-F238E27FC236}">
                <a16:creationId xmlns:a16="http://schemas.microsoft.com/office/drawing/2014/main" id="{2457B10F-D3AD-50FE-8B1D-4D1603B17187}"/>
              </a:ext>
            </a:extLst>
          </p:cNvPr>
          <p:cNvSpPr txBox="1"/>
          <p:nvPr/>
        </p:nvSpPr>
        <p:spPr>
          <a:xfrm>
            <a:off x="427703" y="1170940"/>
            <a:ext cx="11535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de Desarrollo de Tunja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50CF7E4-4629-6AB0-D96F-5910F7E09485}"/>
              </a:ext>
            </a:extLst>
          </p:cNvPr>
          <p:cNvSpPr txBox="1"/>
          <p:nvPr/>
        </p:nvSpPr>
        <p:spPr>
          <a:xfrm>
            <a:off x="0" y="2116585"/>
            <a:ext cx="6130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Cobertura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84B22D2-8C8C-A840-6B7B-4050931CE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206" y="2601823"/>
            <a:ext cx="8810625" cy="17621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D7CCED9-0473-D8F7-CDF2-2691D9A83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73" y="4901247"/>
            <a:ext cx="4410075" cy="157162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3A54BCA-647C-631C-3AEB-22B1195AAAD6}"/>
              </a:ext>
            </a:extLst>
          </p:cNvPr>
          <p:cNvSpPr txBox="1"/>
          <p:nvPr/>
        </p:nvSpPr>
        <p:spPr>
          <a:xfrm>
            <a:off x="427703" y="4479855"/>
            <a:ext cx="8306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TASA DESERCIÓN INTRA ANUAL SECTOR OFICIAL GRADOS 0 A 11</a:t>
            </a:r>
            <a:r>
              <a:rPr lang="pt-BR" dirty="0"/>
              <a:t> </a:t>
            </a:r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452EC3F-0084-3505-5F37-F23C39B7AFAC}"/>
              </a:ext>
            </a:extLst>
          </p:cNvPr>
          <p:cNvSpPr txBox="1"/>
          <p:nvPr/>
        </p:nvSpPr>
        <p:spPr>
          <a:xfrm>
            <a:off x="5779831" y="21804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MATRICULA POR GRADOS SEGÚN SECTOR</a:t>
            </a:r>
            <a:r>
              <a:rPr lang="es-MX" dirty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714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6667094D-0EEB-4C1E-FC75-BAAEC211B6B7}"/>
              </a:ext>
            </a:extLst>
          </p:cNvPr>
          <p:cNvSpPr txBox="1">
            <a:spLocks/>
          </p:cNvSpPr>
          <p:nvPr/>
        </p:nvSpPr>
        <p:spPr>
          <a:xfrm>
            <a:off x="3298156" y="6230"/>
            <a:ext cx="8880870" cy="6176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dirty="0"/>
              <a:t>Gestión Educativa en la ciudad del aprendizaje</a:t>
            </a:r>
          </a:p>
        </p:txBody>
      </p:sp>
      <p:sp>
        <p:nvSpPr>
          <p:cNvPr id="98" name="Subtitle 18">
            <a:extLst>
              <a:ext uri="{FF2B5EF4-FFF2-40B4-BE49-F238E27FC236}">
                <a16:creationId xmlns:a16="http://schemas.microsoft.com/office/drawing/2014/main" id="{D4336FCA-480C-38A9-E105-60420D36E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248" y="709243"/>
            <a:ext cx="9797832" cy="28803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s-CO" dirty="0">
                <a:solidFill>
                  <a:schemeClr val="accent1"/>
                </a:solidFill>
              </a:rPr>
              <a:t>Tunja, la capital que Nos Une 2020 - 2023</a:t>
            </a:r>
          </a:p>
        </p:txBody>
      </p:sp>
      <p:sp>
        <p:nvSpPr>
          <p:cNvPr id="4" name="TextBox 45">
            <a:extLst>
              <a:ext uri="{FF2B5EF4-FFF2-40B4-BE49-F238E27FC236}">
                <a16:creationId xmlns:a16="http://schemas.microsoft.com/office/drawing/2014/main" id="{2457B10F-D3AD-50FE-8B1D-4D1603B17187}"/>
              </a:ext>
            </a:extLst>
          </p:cNvPr>
          <p:cNvSpPr txBox="1"/>
          <p:nvPr/>
        </p:nvSpPr>
        <p:spPr>
          <a:xfrm>
            <a:off x="427703" y="1170940"/>
            <a:ext cx="11535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de Desarrollo de Tunja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F9D8D7-0A96-7691-822A-F357223F9C45}"/>
              </a:ext>
            </a:extLst>
          </p:cNvPr>
          <p:cNvSpPr txBox="1"/>
          <p:nvPr/>
        </p:nvSpPr>
        <p:spPr>
          <a:xfrm>
            <a:off x="427703" y="2497654"/>
            <a:ext cx="9375058" cy="327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Articulación con el Plan Nacional de Desarrollo 2022 – 2026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Articulación con el Plan Nacional Decenal de Educación 2016 – 2026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Elaboración participativa de la Política Pública de Educación para la ciudad de Tunja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Cierre de las brechas educativas entre el sector oficial y no oficial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Estrategias en Salud mental para la comunidad educativa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Inversión de los recursos del Fondo Educativo Municipal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Incorporar Talento Humano de alta calidad y reorganizar la estructura y los procesos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FC3D7F5-8F25-C286-BE45-41D3DEC00666}"/>
              </a:ext>
            </a:extLst>
          </p:cNvPr>
          <p:cNvSpPr txBox="1"/>
          <p:nvPr/>
        </p:nvSpPr>
        <p:spPr>
          <a:xfrm>
            <a:off x="-34412" y="1644582"/>
            <a:ext cx="6130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Desafíos</a:t>
            </a:r>
          </a:p>
        </p:txBody>
      </p:sp>
    </p:spTree>
    <p:extLst>
      <p:ext uri="{BB962C8B-B14F-4D97-AF65-F5344CB8AC3E}">
        <p14:creationId xmlns:p14="http://schemas.microsoft.com/office/powerpoint/2010/main" val="340241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6667094D-0EEB-4C1E-FC75-BAAEC211B6B7}"/>
              </a:ext>
            </a:extLst>
          </p:cNvPr>
          <p:cNvSpPr txBox="1">
            <a:spLocks/>
          </p:cNvSpPr>
          <p:nvPr/>
        </p:nvSpPr>
        <p:spPr>
          <a:xfrm>
            <a:off x="3298156" y="6230"/>
            <a:ext cx="8880870" cy="6176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dirty="0"/>
              <a:t>Gestión Educativa en la ciudad del aprendizaje</a:t>
            </a:r>
          </a:p>
        </p:txBody>
      </p:sp>
      <p:sp>
        <p:nvSpPr>
          <p:cNvPr id="98" name="Subtitle 18">
            <a:extLst>
              <a:ext uri="{FF2B5EF4-FFF2-40B4-BE49-F238E27FC236}">
                <a16:creationId xmlns:a16="http://schemas.microsoft.com/office/drawing/2014/main" id="{D4336FCA-480C-38A9-E105-60420D36E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248" y="709243"/>
            <a:ext cx="9797832" cy="28803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s-CO" dirty="0">
                <a:solidFill>
                  <a:schemeClr val="accent1"/>
                </a:solidFill>
              </a:rPr>
              <a:t>Tunja, la capital que Nos Une 2020 - 2023</a:t>
            </a:r>
          </a:p>
        </p:txBody>
      </p:sp>
      <p:sp>
        <p:nvSpPr>
          <p:cNvPr id="4" name="TextBox 45">
            <a:extLst>
              <a:ext uri="{FF2B5EF4-FFF2-40B4-BE49-F238E27FC236}">
                <a16:creationId xmlns:a16="http://schemas.microsoft.com/office/drawing/2014/main" id="{2457B10F-D3AD-50FE-8B1D-4D1603B17187}"/>
              </a:ext>
            </a:extLst>
          </p:cNvPr>
          <p:cNvSpPr txBox="1"/>
          <p:nvPr/>
        </p:nvSpPr>
        <p:spPr>
          <a:xfrm>
            <a:off x="427703" y="1170940"/>
            <a:ext cx="11535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de Desarrollo de Tunja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F9D8D7-0A96-7691-822A-F357223F9C45}"/>
              </a:ext>
            </a:extLst>
          </p:cNvPr>
          <p:cNvSpPr txBox="1"/>
          <p:nvPr/>
        </p:nvSpPr>
        <p:spPr>
          <a:xfrm>
            <a:off x="427702" y="2389508"/>
            <a:ext cx="1132399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>
              <a:defRPr sz="20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El aprendizaje continuo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2200" dirty="0"/>
              <a:t>Acopio y sistematización de grandes volúmenes de información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El manejo de la incertidumbre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2200" dirty="0"/>
              <a:t>Asimilar en corto tiempo cambios que son generados interna y externamente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El liderazgo y la autonomía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2200" dirty="0"/>
              <a:t>Organizar las actividades y promover una interdependencia basada en la autonomía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El aprovechamiento óptimo de recursos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2200" dirty="0"/>
              <a:t> Conseguir y emplear de manera efectiva los recursos y la infraestructura disponible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Innovación y transformación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2200" dirty="0"/>
              <a:t>Generar escenarios de cambio que incorporen nuevas prácticas y la gestión del conocimiento con el uso de las TIC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50CF7E4-4629-6AB0-D96F-5910F7E09485}"/>
              </a:ext>
            </a:extLst>
          </p:cNvPr>
          <p:cNvSpPr txBox="1"/>
          <p:nvPr/>
        </p:nvSpPr>
        <p:spPr>
          <a:xfrm>
            <a:off x="-34412" y="1644582"/>
            <a:ext cx="6130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MX" sz="18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899A58D-E2C0-822E-8E47-7E00536612A0}"/>
              </a:ext>
            </a:extLst>
          </p:cNvPr>
          <p:cNvSpPr txBox="1"/>
          <p:nvPr/>
        </p:nvSpPr>
        <p:spPr>
          <a:xfrm>
            <a:off x="2625214" y="1644582"/>
            <a:ext cx="9126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El ejercicio de la gestión educativa en la ciudad del aprendizaje, está conformado por una serie de situaciones y factores asociados como:</a:t>
            </a:r>
          </a:p>
        </p:txBody>
      </p:sp>
    </p:spTree>
    <p:extLst>
      <p:ext uri="{BB962C8B-B14F-4D97-AF65-F5344CB8AC3E}">
        <p14:creationId xmlns:p14="http://schemas.microsoft.com/office/powerpoint/2010/main" val="51038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94D0B-C55F-4472-9EFC-DF7B633C6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25"/>
            <a:ext cx="5080000" cy="640369"/>
          </a:xfrm>
        </p:spPr>
        <p:txBody>
          <a:bodyPr>
            <a:normAutofit fontScale="90000"/>
          </a:bodyPr>
          <a:lstStyle/>
          <a:p>
            <a:r>
              <a:rPr lang="es-CO" b="1">
                <a:solidFill>
                  <a:schemeClr val="bg1"/>
                </a:solidFill>
                <a:latin typeface="Quicksand" panose="00000500000000000000" pitchFamily="2" charset="0"/>
              </a:rPr>
              <a:t>INVITACION</a:t>
            </a:r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BBB9E2CC-8CF9-49BD-8C3E-D3C98B1808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17" y="1489697"/>
            <a:ext cx="3932781" cy="3932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JUGANDO Y APRENDIENDO | Gifs animados de gracias, Imágenes de gracias, Día  de los maestros">
            <a:extLst>
              <a:ext uri="{FF2B5EF4-FFF2-40B4-BE49-F238E27FC236}">
                <a16:creationId xmlns:a16="http://schemas.microsoft.com/office/drawing/2014/main" id="{56443FB0-52DF-4EB4-A3EB-1E8E3235ED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184" y="1937172"/>
            <a:ext cx="2783719" cy="2644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8A48013A-50FD-4234-B7A9-C3D9E53F26E1}"/>
              </a:ext>
            </a:extLst>
          </p:cNvPr>
          <p:cNvSpPr txBox="1">
            <a:spLocks/>
          </p:cNvSpPr>
          <p:nvPr/>
        </p:nvSpPr>
        <p:spPr>
          <a:xfrm>
            <a:off x="139277" y="6269642"/>
            <a:ext cx="3657601" cy="5883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>
                <a:solidFill>
                  <a:srgbClr val="00ABE9"/>
                </a:solidFill>
                <a:latin typeface="Quicksand" panose="00000500000000000000" pitchFamily="2" charset="0"/>
              </a:rPr>
              <a:t> </a:t>
            </a:r>
            <a:r>
              <a:rPr lang="es-CO" sz="1600" b="1">
                <a:solidFill>
                  <a:srgbClr val="00ABE9"/>
                </a:solidFill>
                <a:latin typeface="Quicksand" panose="00000500000000000000" pitchFamily="2" charset="0"/>
              </a:rPr>
              <a:t>Tunja, Cuna y pilar de la educación</a:t>
            </a:r>
          </a:p>
          <a:p>
            <a:endParaRPr lang="es-CO">
              <a:solidFill>
                <a:srgbClr val="00ABE9"/>
              </a:solidFill>
              <a:latin typeface="Quicks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7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6667094D-0EEB-4C1E-FC75-BAAEC211B6B7}"/>
              </a:ext>
            </a:extLst>
          </p:cNvPr>
          <p:cNvSpPr txBox="1">
            <a:spLocks/>
          </p:cNvSpPr>
          <p:nvPr/>
        </p:nvSpPr>
        <p:spPr>
          <a:xfrm>
            <a:off x="3298156" y="6230"/>
            <a:ext cx="8880870" cy="6176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dirty="0"/>
              <a:t>Gestión Educativa en la ciudad del aprendizaje</a:t>
            </a:r>
          </a:p>
        </p:txBody>
      </p:sp>
      <p:sp>
        <p:nvSpPr>
          <p:cNvPr id="98" name="Subtitle 18">
            <a:extLst>
              <a:ext uri="{FF2B5EF4-FFF2-40B4-BE49-F238E27FC236}">
                <a16:creationId xmlns:a16="http://schemas.microsoft.com/office/drawing/2014/main" id="{D4336FCA-480C-38A9-E105-60420D36E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248" y="709243"/>
            <a:ext cx="9797832" cy="28803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s-CO" dirty="0">
                <a:solidFill>
                  <a:schemeClr val="accent1"/>
                </a:solidFill>
              </a:rPr>
              <a:t>Tunja, la capital que Nos Une 2020 - 2023</a:t>
            </a:r>
          </a:p>
        </p:txBody>
      </p:sp>
      <p:sp>
        <p:nvSpPr>
          <p:cNvPr id="108" name="TextBox 45">
            <a:extLst>
              <a:ext uri="{FF2B5EF4-FFF2-40B4-BE49-F238E27FC236}">
                <a16:creationId xmlns:a16="http://schemas.microsoft.com/office/drawing/2014/main" id="{BF52191E-E1AD-0C8B-77D9-8B8C516F3FC8}"/>
              </a:ext>
            </a:extLst>
          </p:cNvPr>
          <p:cNvSpPr txBox="1"/>
          <p:nvPr/>
        </p:nvSpPr>
        <p:spPr>
          <a:xfrm>
            <a:off x="427703" y="1170940"/>
            <a:ext cx="11535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Transición de administración</a:t>
            </a:r>
          </a:p>
        </p:txBody>
      </p:sp>
      <p:sp>
        <p:nvSpPr>
          <p:cNvPr id="109" name="TextBox 46">
            <a:extLst>
              <a:ext uri="{FF2B5EF4-FFF2-40B4-BE49-F238E27FC236}">
                <a16:creationId xmlns:a16="http://schemas.microsoft.com/office/drawing/2014/main" id="{508217BA-BCCC-327E-5A9F-011064AE0D55}"/>
              </a:ext>
            </a:extLst>
          </p:cNvPr>
          <p:cNvSpPr txBox="1"/>
          <p:nvPr/>
        </p:nvSpPr>
        <p:spPr>
          <a:xfrm>
            <a:off x="427702" y="1723839"/>
            <a:ext cx="5422491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Segundo semestre de 2019</a:t>
            </a:r>
          </a:p>
          <a:p>
            <a:pPr algn="just"/>
            <a:endParaRPr lang="es-CO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50863" lvl="1" indent="-28575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Sanción MEN: </a:t>
            </a:r>
          </a:p>
          <a:p>
            <a:pPr marL="265113" lvl="1" algn="just">
              <a:spcBef>
                <a:spcPts val="600"/>
              </a:spcBef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Resolución No. 4278 de 20 de noviembre de 2019: Suspensión de giros de los recursos de la participación de Educación del SGP correspondientes a la asignación para calidad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265113" lvl="1" algn="just"/>
            <a:endParaRPr lang="es-CO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50863" lvl="1" indent="-28575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Continuidad de procesos educativos exitosos</a:t>
            </a:r>
          </a:p>
          <a:p>
            <a:pPr marL="8064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Fortalecimiento del bilingüismo</a:t>
            </a:r>
          </a:p>
          <a:p>
            <a:pPr marL="8064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Tecnologías al aula</a:t>
            </a:r>
          </a:p>
          <a:p>
            <a:pPr marL="8064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Actualización docente</a:t>
            </a:r>
          </a:p>
          <a:p>
            <a:pPr marL="8064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Alimentación Escolar</a:t>
            </a:r>
          </a:p>
          <a:p>
            <a:pPr marL="8064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Ambientes </a:t>
            </a:r>
            <a:r>
              <a:rPr lang="es-CO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escolares</a:t>
            </a:r>
          </a:p>
          <a:p>
            <a:pPr marL="8064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Municipal de lectura</a:t>
            </a:r>
            <a:endParaRPr lang="es-CO" sz="16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46">
            <a:extLst>
              <a:ext uri="{FF2B5EF4-FFF2-40B4-BE49-F238E27FC236}">
                <a16:creationId xmlns:a16="http://schemas.microsoft.com/office/drawing/2014/main" id="{ECF3C34B-FF4A-9395-DC6A-D4D48E48AD2C}"/>
              </a:ext>
            </a:extLst>
          </p:cNvPr>
          <p:cNvSpPr txBox="1"/>
          <p:nvPr/>
        </p:nvSpPr>
        <p:spPr>
          <a:xfrm>
            <a:off x="6012873" y="1723839"/>
            <a:ext cx="542249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Primer semestre de 2020</a:t>
            </a:r>
          </a:p>
          <a:p>
            <a:pPr algn="just"/>
            <a:endParaRPr lang="es-CO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50863" lvl="1" indent="-28575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Levantamiento de sanción. </a:t>
            </a:r>
          </a:p>
          <a:p>
            <a:pPr marL="265113" lvl="1" algn="just">
              <a:spcBef>
                <a:spcPts val="600"/>
              </a:spcBef>
            </a:pP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Resolución 1047 del 28 de abril de 2020: Levantamiento total de la medida correctiva de suspensión del Sistema General de Participaciones correspondientes a la asignación para Calidad</a:t>
            </a:r>
          </a:p>
          <a:p>
            <a:pPr marL="265113" lvl="1" algn="just"/>
            <a:endParaRPr lang="es-CO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50863" lvl="1" indent="-28575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CO" sz="1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Visión de la administración: Tunja ingresa en la Red Mundial de Ciudades del aprendizaje de la UNESCO</a:t>
            </a:r>
          </a:p>
          <a:p>
            <a:pPr marL="8064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Compartir ideas con otras ciudades, en la búsqueda de soluciones a problemas</a:t>
            </a:r>
          </a:p>
          <a:p>
            <a:pPr marL="8064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Apoyar el logro de los objetivos de Desarrollo Sostenible (ODS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s-CO" sz="1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64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de </a:t>
            </a:r>
            <a:r>
              <a:rPr lang="es-MX" sz="16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Desarrollo Municipal</a:t>
            </a:r>
            <a:endParaRPr lang="es-CO" sz="1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7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6667094D-0EEB-4C1E-FC75-BAAEC211B6B7}"/>
              </a:ext>
            </a:extLst>
          </p:cNvPr>
          <p:cNvSpPr txBox="1">
            <a:spLocks/>
          </p:cNvSpPr>
          <p:nvPr/>
        </p:nvSpPr>
        <p:spPr>
          <a:xfrm>
            <a:off x="3298156" y="6230"/>
            <a:ext cx="8880870" cy="6176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dirty="0"/>
              <a:t>Gestión Educativa en la ciudad del aprendizaje</a:t>
            </a:r>
          </a:p>
        </p:txBody>
      </p:sp>
      <p:sp>
        <p:nvSpPr>
          <p:cNvPr id="98" name="Subtitle 18">
            <a:extLst>
              <a:ext uri="{FF2B5EF4-FFF2-40B4-BE49-F238E27FC236}">
                <a16:creationId xmlns:a16="http://schemas.microsoft.com/office/drawing/2014/main" id="{D4336FCA-480C-38A9-E105-60420D36E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248" y="709243"/>
            <a:ext cx="9797832" cy="28803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s-CO" dirty="0">
                <a:solidFill>
                  <a:schemeClr val="accent1"/>
                </a:solidFill>
              </a:rPr>
              <a:t>Tunja, la capital que Nos Une 2020 - 2023</a:t>
            </a:r>
          </a:p>
        </p:txBody>
      </p:sp>
      <p:sp>
        <p:nvSpPr>
          <p:cNvPr id="108" name="TextBox 45">
            <a:extLst>
              <a:ext uri="{FF2B5EF4-FFF2-40B4-BE49-F238E27FC236}">
                <a16:creationId xmlns:a16="http://schemas.microsoft.com/office/drawing/2014/main" id="{BF52191E-E1AD-0C8B-77D9-8B8C516F3FC8}"/>
              </a:ext>
            </a:extLst>
          </p:cNvPr>
          <p:cNvSpPr txBox="1"/>
          <p:nvPr/>
        </p:nvSpPr>
        <p:spPr>
          <a:xfrm>
            <a:off x="427703" y="1170940"/>
            <a:ext cx="11535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de Desarrollo de Tunja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FFD757-EC51-69AE-70B2-0DEB335F2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592" y="1736164"/>
            <a:ext cx="4664447" cy="381119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8C089B6-A3D6-A18E-61B2-01EEC871A559}"/>
              </a:ext>
            </a:extLst>
          </p:cNvPr>
          <p:cNvSpPr txBox="1"/>
          <p:nvPr/>
        </p:nvSpPr>
        <p:spPr>
          <a:xfrm>
            <a:off x="4286209" y="2023011"/>
            <a:ext cx="39240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000" dirty="0"/>
              <a:t>I. NOS UNE EL AMBIENTE NATURAL Y CONSTRUIDO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85CB38-B066-38A8-3F38-51B949DEEBEA}"/>
              </a:ext>
            </a:extLst>
          </p:cNvPr>
          <p:cNvSpPr txBox="1"/>
          <p:nvPr/>
        </p:nvSpPr>
        <p:spPr>
          <a:xfrm>
            <a:off x="4286209" y="2730897"/>
            <a:ext cx="392400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CO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2000" dirty="0"/>
              <a:t>II. NOS UNE LA MOVILIDAD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CC9499-9F52-335C-0D79-D5FADD7D589C}"/>
              </a:ext>
            </a:extLst>
          </p:cNvPr>
          <p:cNvSpPr txBox="1"/>
          <p:nvPr/>
        </p:nvSpPr>
        <p:spPr>
          <a:xfrm>
            <a:off x="4286209" y="3131007"/>
            <a:ext cx="3924000" cy="101566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NOS UNE EL EMPRENDIMIENTO, LA INNOVACIÓN Y EL DESARROLLO ECONÓMICO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78A0D9-3C67-9779-BE43-5977EB02788E}"/>
              </a:ext>
            </a:extLst>
          </p:cNvPr>
          <p:cNvSpPr txBox="1"/>
          <p:nvPr/>
        </p:nvSpPr>
        <p:spPr>
          <a:xfrm>
            <a:off x="4286209" y="4146670"/>
            <a:ext cx="392400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000" dirty="0"/>
              <a:t>IV. NOS UNE EL EMPLEO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55B9137-A41E-B63A-4433-01B83AF53E44}"/>
              </a:ext>
            </a:extLst>
          </p:cNvPr>
          <p:cNvSpPr txBox="1"/>
          <p:nvPr/>
        </p:nvSpPr>
        <p:spPr>
          <a:xfrm>
            <a:off x="4286209" y="4979174"/>
            <a:ext cx="3924000" cy="70788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CO" sz="2000" dirty="0"/>
              <a:t>V. NOS UNE UNA SOCIEDAD JUSTA, INCLUYENTE Y EDUCADA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B4449C5-629C-2DBE-AA7E-CD920284AE40}"/>
              </a:ext>
            </a:extLst>
          </p:cNvPr>
          <p:cNvSpPr txBox="1"/>
          <p:nvPr/>
        </p:nvSpPr>
        <p:spPr>
          <a:xfrm>
            <a:off x="4286209" y="4579064"/>
            <a:ext cx="392400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000" dirty="0"/>
              <a:t>VI. NOS UNE LA SALUD Y VITALIDAD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A0AEA42-9CC4-B655-5FE0-0127697A4CCB}"/>
              </a:ext>
            </a:extLst>
          </p:cNvPr>
          <p:cNvSpPr txBox="1"/>
          <p:nvPr/>
        </p:nvSpPr>
        <p:spPr>
          <a:xfrm>
            <a:off x="4286209" y="5687060"/>
            <a:ext cx="392400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000" dirty="0"/>
              <a:t>VII. GOBERNANZA TERRITORIAL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46F2F9-0E6A-97FC-7434-51A77B5885E3}"/>
              </a:ext>
            </a:extLst>
          </p:cNvPr>
          <p:cNvSpPr txBox="1"/>
          <p:nvPr/>
        </p:nvSpPr>
        <p:spPr>
          <a:xfrm>
            <a:off x="430219" y="1601922"/>
            <a:ext cx="392400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PILARES ESTRATÉGICOS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FD73940-7933-0F22-5793-56B7806AD55C}"/>
              </a:ext>
            </a:extLst>
          </p:cNvPr>
          <p:cNvSpPr txBox="1"/>
          <p:nvPr/>
        </p:nvSpPr>
        <p:spPr>
          <a:xfrm>
            <a:off x="8165036" y="1601922"/>
            <a:ext cx="392400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CO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2000" dirty="0"/>
              <a:t>PILARES TRANSVERSALES</a:t>
            </a:r>
          </a:p>
        </p:txBody>
      </p:sp>
    </p:spTree>
    <p:extLst>
      <p:ext uri="{BB962C8B-B14F-4D97-AF65-F5344CB8AC3E}">
        <p14:creationId xmlns:p14="http://schemas.microsoft.com/office/powerpoint/2010/main" val="128472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31536 0.003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32188 -0.0050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31536 0.003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32188 -0.005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32188 -0.0050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31536 0.003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32188 -0.0050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F96856-6F37-5C89-3413-04E15F7EBB65}"/>
              </a:ext>
            </a:extLst>
          </p:cNvPr>
          <p:cNvSpPr txBox="1"/>
          <p:nvPr/>
        </p:nvSpPr>
        <p:spPr>
          <a:xfrm>
            <a:off x="3819831" y="1622658"/>
            <a:ext cx="8143246" cy="70788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NOS UNE EL EMPRENDIMIENTO, LA INNOVACIÓN Y EL DESARROLLO ECONÓMICO</a:t>
            </a:r>
          </a:p>
        </p:txBody>
      </p:sp>
      <p:sp>
        <p:nvSpPr>
          <p:cNvPr id="110" name="TextBox 45">
            <a:extLst>
              <a:ext uri="{FF2B5EF4-FFF2-40B4-BE49-F238E27FC236}">
                <a16:creationId xmlns:a16="http://schemas.microsoft.com/office/drawing/2014/main" id="{BF52191E-E1AD-0C8B-77D9-8B8C516F3FC8}"/>
              </a:ext>
            </a:extLst>
          </p:cNvPr>
          <p:cNvSpPr txBox="1"/>
          <p:nvPr/>
        </p:nvSpPr>
        <p:spPr>
          <a:xfrm>
            <a:off x="427703" y="1170940"/>
            <a:ext cx="11535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de Desarrollo de Tunja</a:t>
            </a:r>
          </a:p>
        </p:txBody>
      </p:sp>
      <p:sp>
        <p:nvSpPr>
          <p:cNvPr id="97" name="Title 1">
            <a:extLst>
              <a:ext uri="{FF2B5EF4-FFF2-40B4-BE49-F238E27FC236}">
                <a16:creationId xmlns:a16="http://schemas.microsoft.com/office/drawing/2014/main" id="{6667094D-0EEB-4C1E-FC75-BAAEC211B6B7}"/>
              </a:ext>
            </a:extLst>
          </p:cNvPr>
          <p:cNvSpPr txBox="1">
            <a:spLocks/>
          </p:cNvSpPr>
          <p:nvPr/>
        </p:nvSpPr>
        <p:spPr>
          <a:xfrm>
            <a:off x="3298156" y="6230"/>
            <a:ext cx="8880870" cy="6176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dirty="0"/>
              <a:t>Gestión Educativa en la ciudad del aprendizaje</a:t>
            </a:r>
          </a:p>
        </p:txBody>
      </p:sp>
      <p:sp>
        <p:nvSpPr>
          <p:cNvPr id="98" name="Subtitle 18">
            <a:extLst>
              <a:ext uri="{FF2B5EF4-FFF2-40B4-BE49-F238E27FC236}">
                <a16:creationId xmlns:a16="http://schemas.microsoft.com/office/drawing/2014/main" id="{D4336FCA-480C-38A9-E105-60420D36E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248" y="709243"/>
            <a:ext cx="9797832" cy="28803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s-CO" dirty="0">
                <a:solidFill>
                  <a:schemeClr val="accent1"/>
                </a:solidFill>
              </a:rPr>
              <a:t>Tunja, la capital que Nos Une 2020 - 2023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819833" y="1571050"/>
            <a:ext cx="814324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0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MX" sz="20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Tunja, territorio de innovación</a:t>
            </a:r>
          </a:p>
          <a:p>
            <a:endParaRPr lang="es-MX" sz="16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Ciencia, Tecnología e Innovación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s-MX" sz="16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82663" lvl="1" indent="-285750">
              <a:buFont typeface="Wingdings" panose="05000000000000000000" pitchFamily="2" charset="2"/>
              <a:buChar char="Ø"/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Docentes formados en Ciencia, Tecnología e Innovación</a:t>
            </a:r>
          </a:p>
          <a:p>
            <a:pPr marL="982663" lvl="1" indent="-285750">
              <a:buFont typeface="Wingdings" panose="05000000000000000000" pitchFamily="2" charset="2"/>
              <a:buChar char="Ø"/>
            </a:pPr>
            <a:r>
              <a:rPr lang="es-MX" sz="16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Reconocimiento a Tunja como Ciudad del Aprendizaje</a:t>
            </a:r>
          </a:p>
          <a:p>
            <a:pPr marL="1258888" lvl="2" indent="-285750">
              <a:buFont typeface="Wingdings" panose="05000000000000000000" pitchFamily="2" charset="2"/>
              <a:buChar char="ü"/>
            </a:pPr>
            <a:r>
              <a:rPr lang="es-MX" sz="16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UNESCO incorpora a Tunja en la Red Mundial de Ciudades del aprendizaje</a:t>
            </a:r>
          </a:p>
          <a:p>
            <a:pPr marL="982663" lvl="1" indent="-285750">
              <a:buFont typeface="Wingdings" panose="05000000000000000000" pitchFamily="2" charset="2"/>
              <a:buChar char="Ø"/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Asistencia técnica en innovación educativa </a:t>
            </a:r>
          </a:p>
          <a:p>
            <a:pPr marL="1258888" lvl="2" indent="-285750">
              <a:buFont typeface="Wingdings" panose="05000000000000000000" pitchFamily="2" charset="2"/>
              <a:buChar char="ü"/>
            </a:pPr>
            <a:r>
              <a:rPr lang="es-MX" sz="16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Plataforma SIEDU</a:t>
            </a:r>
          </a:p>
          <a:p>
            <a:pPr marL="1258888" lvl="2" indent="-285750"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Fomento a semilleros de investigación</a:t>
            </a:r>
          </a:p>
          <a:p>
            <a:pPr marL="982663" lvl="1" indent="-285750">
              <a:buFont typeface="Wingdings" panose="05000000000000000000" pitchFamily="2" charset="2"/>
              <a:buChar char="Ø"/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Conectividad y/o equipos tecnológicos para Instituciones Educativas Oficiales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14" y="3607841"/>
            <a:ext cx="2444106" cy="252750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42" y="1622658"/>
            <a:ext cx="24574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8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6667094D-0EEB-4C1E-FC75-BAAEC211B6B7}"/>
              </a:ext>
            </a:extLst>
          </p:cNvPr>
          <p:cNvSpPr txBox="1">
            <a:spLocks/>
          </p:cNvSpPr>
          <p:nvPr/>
        </p:nvSpPr>
        <p:spPr>
          <a:xfrm>
            <a:off x="3298156" y="6230"/>
            <a:ext cx="8880870" cy="6176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dirty="0"/>
              <a:t>Gestión Educativa en la ciudad del aprendizaje</a:t>
            </a:r>
          </a:p>
        </p:txBody>
      </p:sp>
      <p:sp>
        <p:nvSpPr>
          <p:cNvPr id="98" name="Subtitle 18">
            <a:extLst>
              <a:ext uri="{FF2B5EF4-FFF2-40B4-BE49-F238E27FC236}">
                <a16:creationId xmlns:a16="http://schemas.microsoft.com/office/drawing/2014/main" id="{D4336FCA-480C-38A9-E105-60420D36E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248" y="709243"/>
            <a:ext cx="9797832" cy="28803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s-CO" dirty="0">
                <a:solidFill>
                  <a:schemeClr val="accent1"/>
                </a:solidFill>
              </a:rPr>
              <a:t>Tunja, la capital que Nos Une 2020 - 2023</a:t>
            </a:r>
          </a:p>
        </p:txBody>
      </p:sp>
      <p:sp>
        <p:nvSpPr>
          <p:cNvPr id="104" name="Rectángulo 103"/>
          <p:cNvSpPr/>
          <p:nvPr/>
        </p:nvSpPr>
        <p:spPr>
          <a:xfrm>
            <a:off x="232012" y="1129553"/>
            <a:ext cx="11731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2000" b="1" dirty="0">
                <a:solidFill>
                  <a:srgbClr val="024D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Tunja Ciudad del Aprendizaje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143250" y="1631163"/>
            <a:ext cx="89150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024D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Eje de la gestión educativa</a:t>
            </a:r>
            <a:endParaRPr lang="es-MX" sz="2000" dirty="0">
              <a:solidFill>
                <a:srgbClr val="024D8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MX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r>
              <a:rPr lang="es-MX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UNESCO califica una urbe como Ciudad del aprendizaje cuando cumple con políticas y prácticas efectivas en pro de una educación inclusiva, de calidad y con equidad. Así, Tunja es una ciudad que:</a:t>
            </a:r>
          </a:p>
          <a:p>
            <a:r>
              <a:rPr lang="es-MX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marL="1433513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Moviliza recursos para la promoción de un aprendizaje inclusivo desde la educación básica hasta la superior.</a:t>
            </a:r>
          </a:p>
          <a:p>
            <a:pPr marL="1433513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Revitaliza el aprendizaje en las familias y las comunidades.</a:t>
            </a:r>
          </a:p>
          <a:p>
            <a:pPr marL="1433513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Facilita el aprendizaje para y en el lugar de trabajo.</a:t>
            </a:r>
          </a:p>
          <a:p>
            <a:pPr marL="1433513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Amplía el uso de tecnologías modernas para el aprendizaje.</a:t>
            </a:r>
          </a:p>
          <a:p>
            <a:pPr marL="1433513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Mejora la calidad y excelencia en el aprendizaje.</a:t>
            </a:r>
          </a:p>
          <a:p>
            <a:pPr marL="1433513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Fomenta una cultura de aprendizaje durante toda la vida de sus ciudadanos.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01F03A7-8F4D-0DA7-EB2E-D2357CAA6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62" y="3448664"/>
            <a:ext cx="2153953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40" y="1529663"/>
            <a:ext cx="2338223" cy="187766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84475A-7C41-A7DD-D265-128D4EB52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05572">
            <a:off x="972951" y="3913168"/>
            <a:ext cx="3145265" cy="1665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819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6667094D-0EEB-4C1E-FC75-BAAEC211B6B7}"/>
              </a:ext>
            </a:extLst>
          </p:cNvPr>
          <p:cNvSpPr txBox="1">
            <a:spLocks/>
          </p:cNvSpPr>
          <p:nvPr/>
        </p:nvSpPr>
        <p:spPr>
          <a:xfrm>
            <a:off x="3298156" y="6230"/>
            <a:ext cx="8880870" cy="6176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dirty="0"/>
              <a:t>Gestión Educativa en la ciudad del aprendizaje</a:t>
            </a:r>
          </a:p>
        </p:txBody>
      </p:sp>
      <p:sp>
        <p:nvSpPr>
          <p:cNvPr id="98" name="Subtitle 18">
            <a:extLst>
              <a:ext uri="{FF2B5EF4-FFF2-40B4-BE49-F238E27FC236}">
                <a16:creationId xmlns:a16="http://schemas.microsoft.com/office/drawing/2014/main" id="{D4336FCA-480C-38A9-E105-60420D36E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248" y="709243"/>
            <a:ext cx="9797832" cy="28803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s-CO" dirty="0">
                <a:solidFill>
                  <a:schemeClr val="accent1"/>
                </a:solidFill>
              </a:rPr>
              <a:t>Tunja, la capital que Nos Une 2020 - 2023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143250" y="1631163"/>
            <a:ext cx="89150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024D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Actividades desarrolladas</a:t>
            </a:r>
            <a:endParaRPr lang="es-MX" sz="2000" dirty="0">
              <a:solidFill>
                <a:srgbClr val="024D8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MX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r>
              <a:rPr lang="es-MX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desarrollo de los compromisos y labores inherentes a la pertenencia a la Red Mundial de Ciudades del Aprendizaje, la Secretaría Municipal de Tunja ha realizado las siguientes gestiones:</a:t>
            </a:r>
          </a:p>
          <a:p>
            <a:r>
              <a:rPr lang="es-MX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marL="530225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sostienen reuniones con los clúster de Planeación y de Desarrollo Sostenible.</a:t>
            </a:r>
          </a:p>
          <a:p>
            <a:pPr marL="1044575" indent="-342900">
              <a:buFont typeface="Courier New" panose="02070309020205020404" pitchFamily="49" charset="0"/>
              <a:buChar char="o"/>
            </a:pPr>
            <a:r>
              <a:rPr lang="es-MX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Clúster de Planeación: se establece la forma en que se efectuarán las sesiones con las demás ciudades de la Red</a:t>
            </a:r>
          </a:p>
          <a:p>
            <a:pPr marL="1044575" indent="-342900">
              <a:buFont typeface="Courier New" panose="02070309020205020404" pitchFamily="49" charset="0"/>
              <a:buChar char="o"/>
            </a:pPr>
            <a:r>
              <a:rPr lang="es-MX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Clúster de Desarrollo Sostenible: coordinado por la ciudad de Mérida, se focalizaron los términos y objetivos principales</a:t>
            </a:r>
          </a:p>
          <a:p>
            <a:pPr marL="530225" indent="-3429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hace presentación en reunión del 22 de septiembre con ciudades de Perú y Chile.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D776D12-3BC0-2375-4EA7-62F38CF72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62" y="3448664"/>
            <a:ext cx="2153953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3412BD0-5E84-DAC2-BF98-1551F0F5768C}"/>
              </a:ext>
            </a:extLst>
          </p:cNvPr>
          <p:cNvSpPr/>
          <p:nvPr/>
        </p:nvSpPr>
        <p:spPr>
          <a:xfrm>
            <a:off x="232012" y="1129553"/>
            <a:ext cx="11731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2000" b="1" dirty="0">
                <a:solidFill>
                  <a:srgbClr val="024D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Tunja Ciudad del Aprendizaje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DA878BE-3B25-0F03-D59D-CD35280C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40" y="1529663"/>
            <a:ext cx="2338223" cy="187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5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6667094D-0EEB-4C1E-FC75-BAAEC211B6B7}"/>
              </a:ext>
            </a:extLst>
          </p:cNvPr>
          <p:cNvSpPr txBox="1">
            <a:spLocks/>
          </p:cNvSpPr>
          <p:nvPr/>
        </p:nvSpPr>
        <p:spPr>
          <a:xfrm>
            <a:off x="3298156" y="6230"/>
            <a:ext cx="8880870" cy="6176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dirty="0"/>
              <a:t>Gestión Educativa en la ciudad del aprendizaje</a:t>
            </a:r>
          </a:p>
        </p:txBody>
      </p:sp>
      <p:sp>
        <p:nvSpPr>
          <p:cNvPr id="98" name="Subtitle 18">
            <a:extLst>
              <a:ext uri="{FF2B5EF4-FFF2-40B4-BE49-F238E27FC236}">
                <a16:creationId xmlns:a16="http://schemas.microsoft.com/office/drawing/2014/main" id="{D4336FCA-480C-38A9-E105-60420D36E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248" y="709243"/>
            <a:ext cx="9797832" cy="28803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s-CO" dirty="0">
                <a:solidFill>
                  <a:schemeClr val="accent1"/>
                </a:solidFill>
              </a:rPr>
              <a:t>Tunja, la capital que Nos Une 2020 - 2023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143250" y="1631163"/>
            <a:ext cx="89150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024D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Actividades desarrolladas</a:t>
            </a:r>
            <a:endParaRPr lang="es-MX" sz="2000" dirty="0">
              <a:solidFill>
                <a:srgbClr val="024D8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MX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r>
              <a:rPr lang="es-MX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Como epicentro de la actividad académica regional y nacional, la ciudad ha realizado los siguientes eventos:</a:t>
            </a:r>
          </a:p>
          <a:p>
            <a:endParaRPr lang="es-MX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MX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Eventos realizados</a:t>
            </a:r>
          </a:p>
          <a:p>
            <a:pPr marL="530225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Encuentro internacional de prácticas pedagógicas y culturales.</a:t>
            </a:r>
          </a:p>
          <a:p>
            <a:pPr marL="530225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Encuentro Nacional de docentes de apoyo</a:t>
            </a:r>
          </a:p>
          <a:p>
            <a:pPr marL="530225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Foro Educativo Municipal. Cierre de brechas de aprendizajes.</a:t>
            </a:r>
          </a:p>
          <a:p>
            <a:pPr marL="530225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Escuelas de padres de familias</a:t>
            </a:r>
          </a:p>
          <a:p>
            <a:pPr marL="530225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 Encuentro nacional de escuelas normales superiores. Experiencias significativas en torno al patrimonio histórico educativo de las Escuelas Normales</a:t>
            </a:r>
          </a:p>
          <a:p>
            <a:pPr marL="530225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Aliados 10: Apuestas y nuevas estrategias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8036FAC-6125-3C16-9CA2-8FCEBE803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62" y="3448664"/>
            <a:ext cx="2153953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A16DB73-57B7-825B-C327-69567274E50C}"/>
              </a:ext>
            </a:extLst>
          </p:cNvPr>
          <p:cNvSpPr/>
          <p:nvPr/>
        </p:nvSpPr>
        <p:spPr>
          <a:xfrm>
            <a:off x="232012" y="1129553"/>
            <a:ext cx="11731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2000" b="1" dirty="0">
                <a:solidFill>
                  <a:srgbClr val="024D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Tunja Ciudad del Aprendizaje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A5E3DD3-1997-26A1-8615-BEAA27A76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40" y="1529663"/>
            <a:ext cx="2338223" cy="187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4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6667094D-0EEB-4C1E-FC75-BAAEC211B6B7}"/>
              </a:ext>
            </a:extLst>
          </p:cNvPr>
          <p:cNvSpPr txBox="1">
            <a:spLocks/>
          </p:cNvSpPr>
          <p:nvPr/>
        </p:nvSpPr>
        <p:spPr>
          <a:xfrm>
            <a:off x="3298156" y="6230"/>
            <a:ext cx="8880870" cy="6176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dirty="0"/>
              <a:t>Gestión Educativa en la ciudad del aprendizaje</a:t>
            </a:r>
          </a:p>
        </p:txBody>
      </p:sp>
      <p:sp>
        <p:nvSpPr>
          <p:cNvPr id="98" name="Subtitle 18">
            <a:extLst>
              <a:ext uri="{FF2B5EF4-FFF2-40B4-BE49-F238E27FC236}">
                <a16:creationId xmlns:a16="http://schemas.microsoft.com/office/drawing/2014/main" id="{D4336FCA-480C-38A9-E105-60420D36E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248" y="709243"/>
            <a:ext cx="9797832" cy="28803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s-CO" dirty="0">
                <a:solidFill>
                  <a:schemeClr val="accent1"/>
                </a:solidFill>
              </a:rPr>
              <a:t>Tunja, la capital que Nos Une 2020 - 2023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143250" y="1631163"/>
            <a:ext cx="891508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024D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Actividades desarrolladas</a:t>
            </a:r>
            <a:endParaRPr lang="es-MX" sz="2000" dirty="0">
              <a:solidFill>
                <a:srgbClr val="024D8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MX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r>
              <a:rPr lang="es-MX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Como epicentro de la actividad académica regional y nacional, la ciudad ha realizado los siguientes eventos:</a:t>
            </a:r>
          </a:p>
          <a:p>
            <a:endParaRPr lang="es-MX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MX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Eventos en curso</a:t>
            </a:r>
          </a:p>
          <a:p>
            <a:endParaRPr lang="es-MX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0225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Foro Posconflicto, con presencia de la JEP</a:t>
            </a:r>
          </a:p>
          <a:p>
            <a:pPr marL="530225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Encuentro Juvenil de Robótica Educativa</a:t>
            </a:r>
          </a:p>
          <a:p>
            <a:pPr marL="530225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Jornadas de Prevención e Identificación del Trabajo Infantil</a:t>
            </a:r>
          </a:p>
          <a:p>
            <a:pPr marL="530225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Venga </a:t>
            </a:r>
            <a:r>
              <a:rPr lang="es-MX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pa´ca</a:t>
            </a:r>
            <a:r>
              <a:rPr lang="es-MX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MX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sumerce</a:t>
            </a:r>
            <a:r>
              <a:rPr lang="es-MX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le echo un cuento</a:t>
            </a:r>
          </a:p>
          <a:p>
            <a:pPr marL="530225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Investigación sobre relaciones parentales positivas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11D3733-A252-8273-9B9D-009D861E2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62" y="3448664"/>
            <a:ext cx="2153953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D589FAF-6070-A2AA-F28F-BC16DF55224A}"/>
              </a:ext>
            </a:extLst>
          </p:cNvPr>
          <p:cNvSpPr/>
          <p:nvPr/>
        </p:nvSpPr>
        <p:spPr>
          <a:xfrm>
            <a:off x="232012" y="1129553"/>
            <a:ext cx="11731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2000" b="1" dirty="0">
                <a:solidFill>
                  <a:srgbClr val="024D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Tunja Ciudad del Aprendizaje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136E62B-F07A-E6A8-9F2D-75FAD0DF6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40" y="1529663"/>
            <a:ext cx="2338223" cy="187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3FF4B10ABB44BAB32D5AAC0A708FE" ma:contentTypeVersion="14" ma:contentTypeDescription="Create a new document." ma:contentTypeScope="" ma:versionID="0d751e5bc2d6502491b710589ee6ab49">
  <xsd:schema xmlns:xsd="http://www.w3.org/2001/XMLSchema" xmlns:xs="http://www.w3.org/2001/XMLSchema" xmlns:p="http://schemas.microsoft.com/office/2006/metadata/properties" xmlns:ns3="1a52f477-e21b-4a04-84fa-3448dc5a6629" xmlns:ns4="e3b1023b-8a4b-438e-bd1f-08cb591524a3" targetNamespace="http://schemas.microsoft.com/office/2006/metadata/properties" ma:root="true" ma:fieldsID="9dffec8938194988af2595e65c935d98" ns3:_="" ns4:_="">
    <xsd:import namespace="1a52f477-e21b-4a04-84fa-3448dc5a6629"/>
    <xsd:import namespace="e3b1023b-8a4b-438e-bd1f-08cb591524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2f477-e21b-4a04-84fa-3448dc5a66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b1023b-8a4b-438e-bd1f-08cb591524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1A2FE3-596E-4B50-828B-5895CC729C56}">
  <ds:schemaRefs>
    <ds:schemaRef ds:uri="1a52f477-e21b-4a04-84fa-3448dc5a6629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e3b1023b-8a4b-438e-bd1f-08cb591524a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707FAA9-10E1-4FE6-9052-7DAF73439E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1A6991-D97D-4473-84A3-790C3B6668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2f477-e21b-4a04-84fa-3448dc5a6629"/>
    <ds:schemaRef ds:uri="e3b1023b-8a4b-438e-bd1f-08cb591524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2624</TotalTime>
  <Words>2493</Words>
  <Application>Microsoft Office PowerPoint</Application>
  <PresentationFormat>Panorámica</PresentationFormat>
  <Paragraphs>339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FontAwesome</vt:lpstr>
      <vt:lpstr>Open Sans</vt:lpstr>
      <vt:lpstr>Quicksand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INVITACION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Tunja la capital que nos une</dc:title>
  <dc:creator>Brandon Parra</dc:creator>
  <cp:lastModifiedBy>USUARIO</cp:lastModifiedBy>
  <cp:revision>107</cp:revision>
  <dcterms:created xsi:type="dcterms:W3CDTF">2021-02-12T16:14:10Z</dcterms:created>
  <dcterms:modified xsi:type="dcterms:W3CDTF">2022-09-29T15:20:41Z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0x0101003D13FF4B10ABB44BAB32D5AAC0A708FE</vt:lpwstr>
  </property>
</Properties>
</file>