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4"/>
  </p:sldMasterIdLst>
  <p:notesMasterIdLst>
    <p:notesMasterId r:id="rId12"/>
  </p:notesMasterIdLst>
  <p:handoutMasterIdLst>
    <p:handoutMasterId r:id="rId13"/>
  </p:handoutMasterIdLst>
  <p:sldIdLst>
    <p:sldId id="3825" r:id="rId5"/>
    <p:sldId id="3827" r:id="rId6"/>
    <p:sldId id="3828" r:id="rId7"/>
    <p:sldId id="3839" r:id="rId8"/>
    <p:sldId id="3840" r:id="rId9"/>
    <p:sldId id="3841" r:id="rId10"/>
    <p:sldId id="3834" r:id="rId11"/>
  </p:sldIdLst>
  <p:sldSz cx="12192000" cy="6858000"/>
  <p:notesSz cx="6858000" cy="9144000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0" userDrawn="1">
          <p15:clr>
            <a:srgbClr val="A4A3A4"/>
          </p15:clr>
        </p15:guide>
        <p15:guide id="2" orient="horz" pos="3408" userDrawn="1">
          <p15:clr>
            <a:srgbClr val="A4A3A4"/>
          </p15:clr>
        </p15:guide>
        <p15:guide id="3" pos="6936" userDrawn="1">
          <p15:clr>
            <a:srgbClr val="A4A3A4"/>
          </p15:clr>
        </p15:guide>
        <p15:guide id="4" pos="7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 varScale="1">
        <p:scale>
          <a:sx n="85" d="100"/>
          <a:sy n="85" d="100"/>
        </p:scale>
        <p:origin x="246" y="48"/>
      </p:cViewPr>
      <p:guideLst>
        <p:guide orient="horz" pos="1200"/>
        <p:guide orient="horz" pos="3408"/>
        <p:guide pos="6936"/>
        <p:guide pos="74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7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RICIA RESTREPO" userId="c1dfb852abaf7117" providerId="LiveId" clId="{72B493FA-4D3B-4B40-9D5E-A238EA42FD00}"/>
    <pc:docChg chg="modSld sldOrd">
      <pc:chgData name="PATRICIA RESTREPO" userId="c1dfb852abaf7117" providerId="LiveId" clId="{72B493FA-4D3B-4B40-9D5E-A238EA42FD00}" dt="2023-08-03T23:47:21.855" v="3"/>
      <pc:docMkLst>
        <pc:docMk/>
      </pc:docMkLst>
      <pc:sldChg chg="ord">
        <pc:chgData name="PATRICIA RESTREPO" userId="c1dfb852abaf7117" providerId="LiveId" clId="{72B493FA-4D3B-4B40-9D5E-A238EA42FD00}" dt="2023-08-03T23:47:21.855" v="3"/>
        <pc:sldMkLst>
          <pc:docMk/>
          <pc:sldMk cId="2323925644" sldId="384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DA378894-AA4E-4300-8B79-55F5F5C4F3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43E08A5-F1BF-492B-BF27-BB8260ACC7A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412843-E4DF-409D-B381-08D9B0CEB225}" type="datetime1">
              <a:rPr lang="es-ES" smtClean="0"/>
              <a:t>03/08/2023</a:t>
            </a:fld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5E6C855-A4D1-4D71-9410-B35305EE8FD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7E4332A-7340-4D24-9306-1D6B7E04D4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D9BAB-0E33-40C7-B758-E46852043F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68723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A0D20-FBC3-42BB-85EB-DAC7A2C5FD7C}" type="datetime1">
              <a:rPr lang="es-ES" smtClean="0"/>
              <a:pPr/>
              <a:t>03/08/2023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40C6A29-4676-420C-BBE3-ACC2B80F64D4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8045970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4067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8952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3160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0C6A29-4676-420C-BBE3-ACC2B80F64D4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7758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40C6A29-4676-420C-BBE3-ACC2B80F64D4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0162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a libre 13">
            <a:extLst>
              <a:ext uri="{FF2B5EF4-FFF2-40B4-BE49-F238E27FC236}">
                <a16:creationId xmlns:a16="http://schemas.microsoft.com/office/drawing/2014/main" id="{FCE00AC6-1AA1-42D9-83DD-4C308C3F9322}"/>
              </a:ext>
            </a:extLst>
          </p:cNvPr>
          <p:cNvSpPr/>
          <p:nvPr userDrawn="1"/>
        </p:nvSpPr>
        <p:spPr>
          <a:xfrm>
            <a:off x="4000500" y="1087403"/>
            <a:ext cx="8191500" cy="5770597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5319A315-F756-49EC-8181-0EC3F0A37B09}"/>
              </a:ext>
            </a:extLst>
          </p:cNvPr>
          <p:cNvCxnSpPr>
            <a:cxnSpLocks/>
          </p:cNvCxnSpPr>
          <p:nvPr userDrawn="1"/>
        </p:nvCxnSpPr>
        <p:spPr>
          <a:xfrm>
            <a:off x="406241" y="183933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rma libre: Forma 13">
            <a:extLst>
              <a:ext uri="{FF2B5EF4-FFF2-40B4-BE49-F238E27FC236}">
                <a16:creationId xmlns:a16="http://schemas.microsoft.com/office/drawing/2014/main" id="{560F3E26-F530-48F5-983F-9DCFF41D4F39}"/>
              </a:ext>
            </a:extLst>
          </p:cNvPr>
          <p:cNvSpPr/>
          <p:nvPr userDrawn="1"/>
        </p:nvSpPr>
        <p:spPr>
          <a:xfrm>
            <a:off x="5292348" y="1"/>
            <a:ext cx="2279742" cy="1267785"/>
          </a:xfrm>
          <a:custGeom>
            <a:avLst/>
            <a:gdLst>
              <a:gd name="connsiteX0" fmla="*/ 0 w 2279742"/>
              <a:gd name="connsiteY0" fmla="*/ 0 h 1267785"/>
              <a:gd name="connsiteX1" fmla="*/ 138700 w 2279742"/>
              <a:gd name="connsiteY1" fmla="*/ 0 h 1267785"/>
              <a:gd name="connsiteX2" fmla="*/ 138700 w 2279742"/>
              <a:gd name="connsiteY2" fmla="*/ 1078193 h 1267785"/>
              <a:gd name="connsiteX3" fmla="*/ 2002733 w 2279742"/>
              <a:gd name="connsiteY3" fmla="*/ 0 h 1267785"/>
              <a:gd name="connsiteX4" fmla="*/ 2279742 w 2279742"/>
              <a:gd name="connsiteY4" fmla="*/ 0 h 1267785"/>
              <a:gd name="connsiteX5" fmla="*/ 104026 w 2279742"/>
              <a:gd name="connsiteY5" fmla="*/ 1258503 h 1267785"/>
              <a:gd name="connsiteX6" fmla="*/ 69351 w 2279742"/>
              <a:gd name="connsiteY6" fmla="*/ 1267785 h 1267785"/>
              <a:gd name="connsiteX7" fmla="*/ 0 w 2279742"/>
              <a:gd name="connsiteY7" fmla="*/ 1198436 h 126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orma libre: Forma 15">
            <a:extLst>
              <a:ext uri="{FF2B5EF4-FFF2-40B4-BE49-F238E27FC236}">
                <a16:creationId xmlns:a16="http://schemas.microsoft.com/office/drawing/2014/main" id="{5C97701E-DAF9-4174-AA91-DA203CD27D6A}"/>
              </a:ext>
            </a:extLst>
          </p:cNvPr>
          <p:cNvSpPr/>
          <p:nvPr userDrawn="1"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4F765374-1A4B-41DC-9E75-A95A6C655328}"/>
              </a:ext>
            </a:extLst>
          </p:cNvPr>
          <p:cNvSpPr/>
          <p:nvPr userDrawn="1"/>
        </p:nvSpPr>
        <p:spPr>
          <a:xfrm>
            <a:off x="1569044" y="514898"/>
            <a:ext cx="2393351" cy="232842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7618DB8E-B14E-42E2-B454-6F4F36A8A9D9}"/>
              </a:ext>
            </a:extLst>
          </p:cNvPr>
          <p:cNvSpPr/>
          <p:nvPr userDrawn="1"/>
        </p:nvSpPr>
        <p:spPr>
          <a:xfrm flipH="1">
            <a:off x="0" y="2949740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Arco 21">
            <a:extLst>
              <a:ext uri="{FF2B5EF4-FFF2-40B4-BE49-F238E27FC236}">
                <a16:creationId xmlns:a16="http://schemas.microsoft.com/office/drawing/2014/main" id="{97666F55-03F1-4D18-9653-0F360E127A7E}"/>
              </a:ext>
            </a:extLst>
          </p:cNvPr>
          <p:cNvSpPr/>
          <p:nvPr userDrawn="1"/>
        </p:nvSpPr>
        <p:spPr>
          <a:xfrm rot="16200000">
            <a:off x="1539683" y="4203427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3208" y="2743200"/>
            <a:ext cx="6592824" cy="2386584"/>
          </a:xfrm>
        </p:spPr>
        <p:txBody>
          <a:bodyPr rtlCol="0"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editar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93208" y="5221224"/>
            <a:ext cx="6592824" cy="996696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modificar el estilo de subtítulo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1041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lumna de comparació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918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posición de contenido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32918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osición de texto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53128" y="1681163"/>
            <a:ext cx="32918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" name="Marcador de posición de contenido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53128" y="2505075"/>
            <a:ext cx="32918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rma libre: Forma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bre: Forma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Marcador de posición de texto 4">
            <a:extLst>
              <a:ext uri="{FF2B5EF4-FFF2-40B4-BE49-F238E27FC236}">
                <a16:creationId xmlns:a16="http://schemas.microsoft.com/office/drawing/2014/main" id="{ACF5677B-E56F-4452-ADDC-DA0E20A955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65008" y="1681163"/>
            <a:ext cx="32918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3" name="Marcador de posición de contenido 5">
            <a:extLst>
              <a:ext uri="{FF2B5EF4-FFF2-40B4-BE49-F238E27FC236}">
                <a16:creationId xmlns:a16="http://schemas.microsoft.com/office/drawing/2014/main" id="{865D9C09-AB3B-40EB-B1DA-9C6D7234345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065008" y="2505075"/>
            <a:ext cx="32918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56727384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on 2 imágenes de tamaño med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arcador de posición de imagen 19">
            <a:extLst>
              <a:ext uri="{FF2B5EF4-FFF2-40B4-BE49-F238E27FC236}">
                <a16:creationId xmlns:a16="http://schemas.microsoft.com/office/drawing/2014/main" id="{FAA9DFF3-1B49-48A9-BF8A-57DD7D07CF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01259" y="2727729"/>
            <a:ext cx="4290740" cy="4130271"/>
          </a:xfrm>
          <a:custGeom>
            <a:avLst/>
            <a:gdLst>
              <a:gd name="connsiteX0" fmla="*/ 2503809 w 4290740"/>
              <a:gd name="connsiteY0" fmla="*/ 0 h 4130271"/>
              <a:gd name="connsiteX1" fmla="*/ 4198398 w 4290740"/>
              <a:gd name="connsiteY1" fmla="*/ 660580 h 4130271"/>
              <a:gd name="connsiteX2" fmla="*/ 4290740 w 4290740"/>
              <a:gd name="connsiteY2" fmla="*/ 751285 h 4130271"/>
              <a:gd name="connsiteX3" fmla="*/ 4290740 w 4290740"/>
              <a:gd name="connsiteY3" fmla="*/ 4130271 h 4130271"/>
              <a:gd name="connsiteX4" fmla="*/ 604508 w 4290740"/>
              <a:gd name="connsiteY4" fmla="*/ 4130271 h 4130271"/>
              <a:gd name="connsiteX5" fmla="*/ 461940 w 4290740"/>
              <a:gd name="connsiteY5" fmla="*/ 3953232 h 4130271"/>
              <a:gd name="connsiteX6" fmla="*/ 0 w 4290740"/>
              <a:gd name="connsiteY6" fmla="*/ 2503809 h 4130271"/>
              <a:gd name="connsiteX7" fmla="*/ 2503809 w 4290740"/>
              <a:gd name="connsiteY7" fmla="*/ 0 h 413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0740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0" y="751285"/>
                </a:lnTo>
                <a:lnTo>
                  <a:pt x="4290740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/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1" name="Marcador de posición de imagen 20">
            <a:extLst>
              <a:ext uri="{FF2B5EF4-FFF2-40B4-BE49-F238E27FC236}">
                <a16:creationId xmlns:a16="http://schemas.microsoft.com/office/drawing/2014/main" id="{5CFEFC13-B998-4A6F-A7ED-411E266D28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61609" y="0"/>
            <a:ext cx="3519311" cy="3007909"/>
          </a:xfrm>
          <a:custGeom>
            <a:avLst/>
            <a:gdLst>
              <a:gd name="connsiteX0" fmla="*/ 519779 w 3519311"/>
              <a:gd name="connsiteY0" fmla="*/ 0 h 3007909"/>
              <a:gd name="connsiteX1" fmla="*/ 2999531 w 3519311"/>
              <a:gd name="connsiteY1" fmla="*/ 0 h 3007909"/>
              <a:gd name="connsiteX2" fmla="*/ 3003920 w 3519311"/>
              <a:gd name="connsiteY2" fmla="*/ 3989 h 3007909"/>
              <a:gd name="connsiteX3" fmla="*/ 3519311 w 3519311"/>
              <a:gd name="connsiteY3" fmla="*/ 1248253 h 3007909"/>
              <a:gd name="connsiteX4" fmla="*/ 1759655 w 3519311"/>
              <a:gd name="connsiteY4" fmla="*/ 3007909 h 3007909"/>
              <a:gd name="connsiteX5" fmla="*/ 9084 w 3519311"/>
              <a:gd name="connsiteY5" fmla="*/ 1428168 h 3007909"/>
              <a:gd name="connsiteX6" fmla="*/ 0 w 3519311"/>
              <a:gd name="connsiteY6" fmla="*/ 1248273 h 3007909"/>
              <a:gd name="connsiteX7" fmla="*/ 0 w 3519311"/>
              <a:gd name="connsiteY7" fmla="*/ 1248233 h 3007909"/>
              <a:gd name="connsiteX8" fmla="*/ 9084 w 3519311"/>
              <a:gd name="connsiteY8" fmla="*/ 1068339 h 3007909"/>
              <a:gd name="connsiteX9" fmla="*/ 515391 w 3519311"/>
              <a:gd name="connsiteY9" fmla="*/ 3989 h 3007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19311" h="3007909">
                <a:moveTo>
                  <a:pt x="519779" y="0"/>
                </a:moveTo>
                <a:lnTo>
                  <a:pt x="2999531" y="0"/>
                </a:lnTo>
                <a:lnTo>
                  <a:pt x="3003920" y="3989"/>
                </a:lnTo>
                <a:cubicBezTo>
                  <a:pt x="3322355" y="322424"/>
                  <a:pt x="3519311" y="762338"/>
                  <a:pt x="3519311" y="1248253"/>
                </a:cubicBezTo>
                <a:cubicBezTo>
                  <a:pt x="3519311" y="2220084"/>
                  <a:pt x="2731486" y="3007909"/>
                  <a:pt x="1759655" y="3007909"/>
                </a:cubicBezTo>
                <a:cubicBezTo>
                  <a:pt x="848565" y="3007909"/>
                  <a:pt x="99196" y="2315485"/>
                  <a:pt x="9084" y="1428168"/>
                </a:cubicBezTo>
                <a:lnTo>
                  <a:pt x="0" y="1248273"/>
                </a:lnTo>
                <a:lnTo>
                  <a:pt x="0" y="1248233"/>
                </a:lnTo>
                <a:lnTo>
                  <a:pt x="9084" y="1068339"/>
                </a:lnTo>
                <a:cubicBezTo>
                  <a:pt x="51137" y="654258"/>
                  <a:pt x="236761" y="282620"/>
                  <a:pt x="515391" y="3989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/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B7BFFB5A-A05C-4B0C-905C-5884361304B2}"/>
              </a:ext>
            </a:extLst>
          </p:cNvPr>
          <p:cNvSpPr/>
          <p:nvPr userDrawn="1"/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Arco 11">
            <a:extLst>
              <a:ext uri="{FF2B5EF4-FFF2-40B4-BE49-F238E27FC236}">
                <a16:creationId xmlns:a16="http://schemas.microsoft.com/office/drawing/2014/main" id="{9F33AC6C-4807-4785-AE9F-84BFEEDA9F7E}"/>
              </a:ext>
            </a:extLst>
          </p:cNvPr>
          <p:cNvSpPr/>
          <p:nvPr userDrawn="1"/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65760"/>
            <a:ext cx="5120640" cy="1325880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4753B078-30BA-4AB9-A020-EE8D9404B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828800"/>
            <a:ext cx="5093208" cy="4352544"/>
          </a:xfrm>
        </p:spPr>
        <p:txBody>
          <a:bodyPr rtlCol="0"/>
          <a:lstStyle>
            <a:lvl1pPr marL="0" indent="0">
              <a:buNone/>
              <a:defRPr sz="24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</p:txBody>
      </p:sp>
    </p:spTree>
    <p:extLst>
      <p:ext uri="{BB962C8B-B14F-4D97-AF65-F5344CB8AC3E}">
        <p14:creationId xmlns:p14="http://schemas.microsoft.com/office/powerpoint/2010/main" val="1413178610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lipse 9">
            <a:extLst>
              <a:ext uri="{FF2B5EF4-FFF2-40B4-BE49-F238E27FC236}">
                <a16:creationId xmlns:a16="http://schemas.microsoft.com/office/drawing/2014/main" id="{2642EAF0-DE94-4F90-82E3-6F316AA8353A}"/>
              </a:ext>
            </a:extLst>
          </p:cNvPr>
          <p:cNvSpPr/>
          <p:nvPr userDrawn="1"/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a libre: Forma 11">
            <a:extLst>
              <a:ext uri="{FF2B5EF4-FFF2-40B4-BE49-F238E27FC236}">
                <a16:creationId xmlns:a16="http://schemas.microsoft.com/office/drawing/2014/main" id="{D22D7888-22FA-4AA1-9BA4-CC61D6643D47}"/>
              </a:ext>
            </a:extLst>
          </p:cNvPr>
          <p:cNvSpPr/>
          <p:nvPr userDrawn="1"/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orma libre: Forma 13">
            <a:extLst>
              <a:ext uri="{FF2B5EF4-FFF2-40B4-BE49-F238E27FC236}">
                <a16:creationId xmlns:a16="http://schemas.microsoft.com/office/drawing/2014/main" id="{EBB6E464-8999-4773-A1F2-E6CAA990E572}"/>
              </a:ext>
            </a:extLst>
          </p:cNvPr>
          <p:cNvSpPr/>
          <p:nvPr userDrawn="1"/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orma libre: Forma 15">
            <a:extLst>
              <a:ext uri="{FF2B5EF4-FFF2-40B4-BE49-F238E27FC236}">
                <a16:creationId xmlns:a16="http://schemas.microsoft.com/office/drawing/2014/main" id="{CE9CE183-B21E-41EB-A082-DF9C3AD659D5}"/>
              </a:ext>
            </a:extLst>
          </p:cNvPr>
          <p:cNvSpPr/>
          <p:nvPr userDrawn="1"/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1EA14BE8-FDD0-4434-9C3E-BFF78C22D9E3}"/>
              </a:ext>
            </a:extLst>
          </p:cNvPr>
          <p:cNvSpPr/>
          <p:nvPr userDrawn="1"/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5C76330B-4C5E-463F-921A-D91F1F1F6049}"/>
              </a:ext>
            </a:extLst>
          </p:cNvPr>
          <p:cNvSpPr/>
          <p:nvPr userDrawn="1"/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orma libre: Forma 21">
            <a:extLst>
              <a:ext uri="{FF2B5EF4-FFF2-40B4-BE49-F238E27FC236}">
                <a16:creationId xmlns:a16="http://schemas.microsoft.com/office/drawing/2014/main" id="{E494E364-7EA8-4D92-915D-75D1A3A67C07}"/>
              </a:ext>
            </a:extLst>
          </p:cNvPr>
          <p:cNvSpPr/>
          <p:nvPr userDrawn="1"/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9888" y="1234440"/>
            <a:ext cx="3236976" cy="4069080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82496" y="6356350"/>
            <a:ext cx="1545336" cy="365125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9048" y="6356350"/>
            <a:ext cx="4114800" cy="365125"/>
          </a:xfrm>
        </p:spPr>
        <p:txBody>
          <a:bodyPr rtlCol="0"/>
          <a:lstStyle>
            <a:lvl1pPr algn="l">
              <a:defRPr>
                <a:latin typeface="+mn-lt"/>
              </a:defRPr>
            </a:lvl1pPr>
          </a:lstStyle>
          <a:p>
            <a:pPr algn="l"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06456" y="6356350"/>
            <a:ext cx="850392" cy="365125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ción de contenido 2">
            <a:extLst>
              <a:ext uri="{FF2B5EF4-FFF2-40B4-BE49-F238E27FC236}">
                <a16:creationId xmlns:a16="http://schemas.microsoft.com/office/drawing/2014/main" id="{4753B078-30BA-4AB9-A020-EE8D9404B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5976" y="2551176"/>
            <a:ext cx="4709160" cy="1755648"/>
          </a:xfrm>
        </p:spPr>
        <p:txBody>
          <a:bodyPr rtlCol="0"/>
          <a:lstStyle>
            <a:lvl1pPr marL="0" indent="0">
              <a:buNone/>
              <a:defRPr sz="2400"/>
            </a:lvl1pPr>
            <a:lvl2pPr marL="228600">
              <a:defRPr sz="1800"/>
            </a:lvl2pPr>
            <a:lvl3pPr marL="457200">
              <a:defRPr sz="1800"/>
            </a:lvl3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82677912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648955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C9A1C714-6A0E-456D-A2E2-6288C0EA0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35405683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texto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628127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posición de texto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4012584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lipse 9">
            <a:extLst>
              <a:ext uri="{FF2B5EF4-FFF2-40B4-BE49-F238E27FC236}">
                <a16:creationId xmlns:a16="http://schemas.microsoft.com/office/drawing/2014/main" id="{AFA665D7-34D0-4262-B345-9B1A1BA8DA17}"/>
              </a:ext>
            </a:extLst>
          </p:cNvPr>
          <p:cNvSpPr/>
          <p:nvPr userDrawn="1"/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Arco 11">
            <a:extLst>
              <a:ext uri="{FF2B5EF4-FFF2-40B4-BE49-F238E27FC236}">
                <a16:creationId xmlns:a16="http://schemas.microsoft.com/office/drawing/2014/main" id="{39ECC553-79E5-4B14-89C9-4DAD2B1021B1}"/>
              </a:ext>
            </a:extLst>
          </p:cNvPr>
          <p:cNvSpPr/>
          <p:nvPr userDrawn="1"/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55797934-7E2B-4F94-89C4-0279413FF821}"/>
              </a:ext>
            </a:extLst>
          </p:cNvPr>
          <p:cNvSpPr/>
          <p:nvPr userDrawn="1"/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432" y="1399032"/>
            <a:ext cx="3236976" cy="4069080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8152" y="1527048"/>
            <a:ext cx="5111496" cy="3931920"/>
          </a:xfrm>
        </p:spPr>
        <p:txBody>
          <a:bodyPr rtlCol="0" anchor="ctr"/>
          <a:lstStyle>
            <a:lvl1pPr marL="0" indent="0">
              <a:buNone/>
              <a:defRPr/>
            </a:lvl1pPr>
            <a:lvl2pPr marL="228600">
              <a:defRPr/>
            </a:lvl2pPr>
            <a:lvl3pPr marL="457200">
              <a:defRPr/>
            </a:lvl3pPr>
            <a:lvl4pPr>
              <a:buNone/>
              <a:defRPr/>
            </a:lvl4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44643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on 2 imágenes pequeñ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posición de imagen 21">
            <a:extLst>
              <a:ext uri="{FF2B5EF4-FFF2-40B4-BE49-F238E27FC236}">
                <a16:creationId xmlns:a16="http://schemas.microsoft.com/office/drawing/2014/main" id="{5A614E3F-4FB2-4152-A59C-941C908D7B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00479" y="1150210"/>
            <a:ext cx="2207046" cy="2204178"/>
          </a:xfrm>
          <a:custGeom>
            <a:avLst/>
            <a:gdLst>
              <a:gd name="connsiteX0" fmla="*/ 1098749 w 2207046"/>
              <a:gd name="connsiteY0" fmla="*/ 0 h 2204178"/>
              <a:gd name="connsiteX1" fmla="*/ 2201707 w 2207046"/>
              <a:gd name="connsiteY1" fmla="*/ 995326 h 2204178"/>
              <a:gd name="connsiteX2" fmla="*/ 2207046 w 2207046"/>
              <a:gd name="connsiteY2" fmla="*/ 1101058 h 2204178"/>
              <a:gd name="connsiteX3" fmla="*/ 2207046 w 2207046"/>
              <a:gd name="connsiteY3" fmla="*/ 1116306 h 2204178"/>
              <a:gd name="connsiteX4" fmla="*/ 2201707 w 2207046"/>
              <a:gd name="connsiteY4" fmla="*/ 1222039 h 2204178"/>
              <a:gd name="connsiteX5" fmla="*/ 1322187 w 2207046"/>
              <a:gd name="connsiteY5" fmla="*/ 2194840 h 2204178"/>
              <a:gd name="connsiteX6" fmla="*/ 1260999 w 2207046"/>
              <a:gd name="connsiteY6" fmla="*/ 2204178 h 2204178"/>
              <a:gd name="connsiteX7" fmla="*/ 936500 w 2207046"/>
              <a:gd name="connsiteY7" fmla="*/ 2204178 h 2204178"/>
              <a:gd name="connsiteX8" fmla="*/ 875311 w 2207046"/>
              <a:gd name="connsiteY8" fmla="*/ 2194840 h 2204178"/>
              <a:gd name="connsiteX9" fmla="*/ 12592 w 2207046"/>
              <a:gd name="connsiteY9" fmla="*/ 1332120 h 2204178"/>
              <a:gd name="connsiteX10" fmla="*/ 0 w 2207046"/>
              <a:gd name="connsiteY10" fmla="*/ 1249617 h 2204178"/>
              <a:gd name="connsiteX11" fmla="*/ 0 w 2207046"/>
              <a:gd name="connsiteY11" fmla="*/ 967747 h 2204178"/>
              <a:gd name="connsiteX12" fmla="*/ 12592 w 2207046"/>
              <a:gd name="connsiteY12" fmla="*/ 885244 h 2204178"/>
              <a:gd name="connsiteX13" fmla="*/ 1098749 w 2207046"/>
              <a:gd name="connsiteY13" fmla="*/ 0 h 2204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07046" h="2204178">
                <a:moveTo>
                  <a:pt x="1098749" y="0"/>
                </a:moveTo>
                <a:cubicBezTo>
                  <a:pt x="1672788" y="0"/>
                  <a:pt x="2144931" y="436266"/>
                  <a:pt x="2201707" y="995326"/>
                </a:cubicBezTo>
                <a:lnTo>
                  <a:pt x="2207046" y="1101058"/>
                </a:lnTo>
                <a:lnTo>
                  <a:pt x="2207046" y="1116306"/>
                </a:lnTo>
                <a:lnTo>
                  <a:pt x="2201707" y="1222039"/>
                </a:lnTo>
                <a:cubicBezTo>
                  <a:pt x="2152501" y="1706557"/>
                  <a:pt x="1791308" y="2098844"/>
                  <a:pt x="1322187" y="2194840"/>
                </a:cubicBezTo>
                <a:lnTo>
                  <a:pt x="1260999" y="2204178"/>
                </a:lnTo>
                <a:lnTo>
                  <a:pt x="936500" y="2204178"/>
                </a:lnTo>
                <a:lnTo>
                  <a:pt x="875311" y="2194840"/>
                </a:lnTo>
                <a:cubicBezTo>
                  <a:pt x="442276" y="2106228"/>
                  <a:pt x="101204" y="1765156"/>
                  <a:pt x="12592" y="1332120"/>
                </a:cubicBezTo>
                <a:lnTo>
                  <a:pt x="0" y="1249617"/>
                </a:lnTo>
                <a:lnTo>
                  <a:pt x="0" y="967747"/>
                </a:lnTo>
                <a:lnTo>
                  <a:pt x="12592" y="885244"/>
                </a:lnTo>
                <a:cubicBezTo>
                  <a:pt x="115972" y="380036"/>
                  <a:pt x="562980" y="0"/>
                  <a:pt x="1098749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/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1" name="Marcador de posición de imagen 20">
            <a:extLst>
              <a:ext uri="{FF2B5EF4-FFF2-40B4-BE49-F238E27FC236}">
                <a16:creationId xmlns:a16="http://schemas.microsoft.com/office/drawing/2014/main" id="{8A1F486A-F545-4642-B1CB-5356704413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44632" y="2579683"/>
            <a:ext cx="3096807" cy="3096807"/>
          </a:xfrm>
          <a:custGeom>
            <a:avLst/>
            <a:gdLst>
              <a:gd name="connsiteX0" fmla="*/ 1548404 w 3096807"/>
              <a:gd name="connsiteY0" fmla="*/ 0 h 3096807"/>
              <a:gd name="connsiteX1" fmla="*/ 3096807 w 3096807"/>
              <a:gd name="connsiteY1" fmla="*/ 1548404 h 3096807"/>
              <a:gd name="connsiteX2" fmla="*/ 1548404 w 3096807"/>
              <a:gd name="connsiteY2" fmla="*/ 3096807 h 3096807"/>
              <a:gd name="connsiteX3" fmla="*/ 0 w 3096807"/>
              <a:gd name="connsiteY3" fmla="*/ 1548404 h 3096807"/>
              <a:gd name="connsiteX4" fmla="*/ 1548404 w 3096807"/>
              <a:gd name="connsiteY4" fmla="*/ 0 h 309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6807" h="3096807">
                <a:moveTo>
                  <a:pt x="1548404" y="0"/>
                </a:moveTo>
                <a:cubicBezTo>
                  <a:pt x="2403564" y="0"/>
                  <a:pt x="3096807" y="693243"/>
                  <a:pt x="3096807" y="1548404"/>
                </a:cubicBezTo>
                <a:cubicBezTo>
                  <a:pt x="3096807" y="2403564"/>
                  <a:pt x="2403564" y="3096807"/>
                  <a:pt x="1548404" y="3096807"/>
                </a:cubicBezTo>
                <a:cubicBezTo>
                  <a:pt x="693243" y="3096807"/>
                  <a:pt x="0" y="2403564"/>
                  <a:pt x="0" y="1548404"/>
                </a:cubicBezTo>
                <a:cubicBezTo>
                  <a:pt x="0" y="693243"/>
                  <a:pt x="693243" y="0"/>
                  <a:pt x="1548404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/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" y="365124"/>
            <a:ext cx="5806440" cy="1325880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96" y="1825625"/>
            <a:ext cx="5806440" cy="4352544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buNone/>
              <a:defRPr sz="2400"/>
            </a:lvl1pPr>
            <a:lvl2pPr marL="228600">
              <a:lnSpc>
                <a:spcPct val="110000"/>
              </a:lnSpc>
              <a:defRPr sz="2000"/>
            </a:lvl2pPr>
            <a:lvl3pPr marL="457200">
              <a:lnSpc>
                <a:spcPct val="110000"/>
              </a:lnSpc>
              <a:defRPr sz="1800"/>
            </a:lvl3pPr>
            <a:lvl4pPr marL="685800">
              <a:lnSpc>
                <a:spcPct val="110000"/>
              </a:lnSpc>
              <a:defRPr sz="1600"/>
            </a:lvl4pPr>
            <a:lvl5pPr>
              <a:lnSpc>
                <a:spcPct val="110000"/>
              </a:lnSpc>
              <a:defRPr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E8E71C73-7BAD-4838-88C1-42E045A9D179}"/>
              </a:ext>
            </a:extLst>
          </p:cNvPr>
          <p:cNvSpPr/>
          <p:nvPr userDrawn="1"/>
        </p:nvSpPr>
        <p:spPr>
          <a:xfrm>
            <a:off x="10249620" y="1555068"/>
            <a:ext cx="819303" cy="7970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44560922-5803-412D-880B-065E75DCBC0A}"/>
              </a:ext>
            </a:extLst>
          </p:cNvPr>
          <p:cNvSpPr/>
          <p:nvPr userDrawn="1"/>
        </p:nvSpPr>
        <p:spPr>
          <a:xfrm>
            <a:off x="7590089" y="4034393"/>
            <a:ext cx="876704" cy="876704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0839939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ipse 6">
            <a:extLst>
              <a:ext uri="{FF2B5EF4-FFF2-40B4-BE49-F238E27FC236}">
                <a16:creationId xmlns:a16="http://schemas.microsoft.com/office/drawing/2014/main" id="{200EACD1-D216-4037-8AFF-80CF273586DF}"/>
              </a:ext>
            </a:extLst>
          </p:cNvPr>
          <p:cNvSpPr/>
          <p:nvPr userDrawn="1"/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o 7">
            <a:extLst>
              <a:ext uri="{FF2B5EF4-FFF2-40B4-BE49-F238E27FC236}">
                <a16:creationId xmlns:a16="http://schemas.microsoft.com/office/drawing/2014/main" id="{F941DE04-3FEA-4A57-B200-F9F6A765C792}"/>
              </a:ext>
            </a:extLst>
          </p:cNvPr>
          <p:cNvSpPr/>
          <p:nvPr userDrawn="1"/>
        </p:nvSpPr>
        <p:spPr>
          <a:xfrm rot="9222429" flipV="1">
            <a:off x="2494119" y="-28502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A565C7B4-4152-4548-A771-EB148A028FDB}"/>
              </a:ext>
            </a:extLst>
          </p:cNvPr>
          <p:cNvSpPr/>
          <p:nvPr userDrawn="1"/>
        </p:nvSpPr>
        <p:spPr>
          <a:xfrm>
            <a:off x="8165417" y="5241988"/>
            <a:ext cx="759403" cy="73880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9272" y="1380744"/>
            <a:ext cx="5559552" cy="2514600"/>
          </a:xfrm>
        </p:spPr>
        <p:txBody>
          <a:bodyPr rtlCol="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9272" y="4078224"/>
            <a:ext cx="5559552" cy="153619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785573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" y="365125"/>
            <a:ext cx="10515600" cy="1325563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576" y="1911096"/>
            <a:ext cx="9829800" cy="3859742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rma libre: Forma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081286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a libre: Forma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4753B078-30BA-4AB9-A020-EE8D9404B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1096"/>
            <a:ext cx="10515600" cy="3859742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898923025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cita con imag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ción de imagen 5">
            <a:extLst>
              <a:ext uri="{FF2B5EF4-FFF2-40B4-BE49-F238E27FC236}">
                <a16:creationId xmlns:a16="http://schemas.microsoft.com/office/drawing/2014/main" id="{63E3FD7E-C80A-4707-A8E9-4134DF91F3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</p:spPr>
        <p:txBody>
          <a:bodyPr rtlCol="0"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10EC23F5-CD2E-4207-A4E6-73BDFF74D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0" y="370600"/>
            <a:ext cx="5923842" cy="5923842"/>
          </a:xfrm>
          <a:custGeom>
            <a:avLst/>
            <a:gdLst>
              <a:gd name="connsiteX0" fmla="*/ 2961921 w 5923842"/>
              <a:gd name="connsiteY0" fmla="*/ 0 h 5923842"/>
              <a:gd name="connsiteX1" fmla="*/ 5923842 w 5923842"/>
              <a:gd name="connsiteY1" fmla="*/ 2961921 h 5923842"/>
              <a:gd name="connsiteX2" fmla="*/ 2961921 w 5923842"/>
              <a:gd name="connsiteY2" fmla="*/ 5923842 h 5923842"/>
              <a:gd name="connsiteX3" fmla="*/ 0 w 5923842"/>
              <a:gd name="connsiteY3" fmla="*/ 2961921 h 5923842"/>
              <a:gd name="connsiteX4" fmla="*/ 2961921 w 5923842"/>
              <a:gd name="connsiteY4" fmla="*/ 0 h 59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3842" h="5923842">
                <a:moveTo>
                  <a:pt x="2961921" y="0"/>
                </a:moveTo>
                <a:cubicBezTo>
                  <a:pt x="4597745" y="0"/>
                  <a:pt x="5923842" y="1326097"/>
                  <a:pt x="5923842" y="2961921"/>
                </a:cubicBezTo>
                <a:cubicBezTo>
                  <a:pt x="5923842" y="4597745"/>
                  <a:pt x="4597745" y="5923842"/>
                  <a:pt x="2961921" y="5923842"/>
                </a:cubicBezTo>
                <a:cubicBezTo>
                  <a:pt x="1326097" y="5923842"/>
                  <a:pt x="0" y="4597745"/>
                  <a:pt x="0" y="2961921"/>
                </a:cubicBezTo>
                <a:cubicBezTo>
                  <a:pt x="0" y="1326097"/>
                  <a:pt x="1326097" y="0"/>
                  <a:pt x="2961921" y="0"/>
                </a:cubicBezTo>
                <a:close/>
              </a:path>
            </a:pathLst>
          </a:custGeom>
          <a:solidFill>
            <a:schemeClr val="bg1">
              <a:alpha val="95000"/>
            </a:schemeClr>
          </a:solidFill>
        </p:spPr>
        <p:txBody>
          <a:bodyPr wrap="square" lIns="457200" rIns="457200" bIns="2331720" rtlCol="0" anchor="b" anchorCtr="0"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75304" y="4379976"/>
            <a:ext cx="5038344" cy="71323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1" name="Marcador de fecha 10">
            <a:extLst>
              <a:ext uri="{FF2B5EF4-FFF2-40B4-BE49-F238E27FC236}">
                <a16:creationId xmlns:a16="http://schemas.microsoft.com/office/drawing/2014/main" id="{6B76FE53-FB67-4871-8485-71BAAFD7D1B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rtl="0">
              <a:defRPr/>
            </a:pPr>
            <a:r>
              <a:rPr lang="es-ES" noProof="0"/>
              <a:t>3/9/20XX</a:t>
            </a:r>
          </a:p>
        </p:txBody>
      </p:sp>
      <p:sp>
        <p:nvSpPr>
          <p:cNvPr id="12" name="Marcador de pie de página 11">
            <a:extLst>
              <a:ext uri="{FF2B5EF4-FFF2-40B4-BE49-F238E27FC236}">
                <a16:creationId xmlns:a16="http://schemas.microsoft.com/office/drawing/2014/main" id="{AD26FED4-1CE2-444B-A77E-EB3CB505AF1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rtl="0">
              <a:defRPr/>
            </a:pPr>
            <a:r>
              <a:rPr lang="es-ES" noProof="0"/>
              <a:t>Título de la presentación</a:t>
            </a:r>
          </a:p>
        </p:txBody>
      </p:sp>
      <p:sp>
        <p:nvSpPr>
          <p:cNvPr id="13" name="Marcador de número de diapositiva 12">
            <a:extLst>
              <a:ext uri="{FF2B5EF4-FFF2-40B4-BE49-F238E27FC236}">
                <a16:creationId xmlns:a16="http://schemas.microsoft.com/office/drawing/2014/main" id="{28FD25AA-10CC-48D8-9577-257871107B9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/>
              <a:pPr rtl="0">
                <a:defRPr/>
              </a:pPr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20328163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conteni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contenido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6906992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posición de contenido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osición de texto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" name="Marcador de posición de contenido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rma libre: Forma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bre: Forma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94666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3/9/20XX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rtl="0">
              <a:defRPr/>
            </a:pPr>
            <a:r>
              <a:rPr lang="es-ES" noProof="0">
                <a:solidFill>
                  <a:prstClr val="black">
                    <a:tint val="75000"/>
                  </a:prstClr>
                </a:solidFill>
              </a:rPr>
              <a:t>Título de la presentación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rtl="0"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‹Nº›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668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71" r:id="rId4"/>
    <p:sldLayoutId id="2147483770" r:id="rId5"/>
    <p:sldLayoutId id="2147483774" r:id="rId6"/>
    <p:sldLayoutId id="2147483783" r:id="rId7"/>
    <p:sldLayoutId id="2147483772" r:id="rId8"/>
    <p:sldLayoutId id="2147483773" r:id="rId9"/>
    <p:sldLayoutId id="2147483785" r:id="rId10"/>
    <p:sldLayoutId id="2147483786" r:id="rId11"/>
    <p:sldLayoutId id="2147483787" r:id="rId12"/>
    <p:sldLayoutId id="2147483775" r:id="rId13"/>
    <p:sldLayoutId id="2147483788" r:id="rId14"/>
    <p:sldLayoutId id="2147483776" r:id="rId15"/>
    <p:sldLayoutId id="2147483777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B08836-40C5-46C2-81BA-21AA271769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algn="l"/>
            <a:br>
              <a:rPr lang="es-CO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s-ES" sz="3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Formación</a:t>
            </a:r>
            <a:r>
              <a:rPr lang="es-ES" sz="3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docente 2023: acompañamiento pedagógico situado y fundamentos de investigación educativa</a:t>
            </a:r>
            <a:endParaRPr lang="es-E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2CC4EC4-809C-4FD2-AA20-009F08590D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es-E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Convenio 1619- Municipio de Tunja</a:t>
            </a:r>
          </a:p>
          <a:p>
            <a:pPr rtl="0"/>
            <a:r>
              <a:rPr lang="es-E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Facultad de Ciencias de la Educación, </a:t>
            </a:r>
            <a:r>
              <a:rPr lang="es-ES" sz="24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</a:rPr>
              <a:t>Uptc</a:t>
            </a:r>
            <a:r>
              <a:rPr lang="es-E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	</a:t>
            </a:r>
            <a:endParaRPr lang="es-ES" dirty="0"/>
          </a:p>
        </p:txBody>
      </p:sp>
      <p:pic>
        <p:nvPicPr>
          <p:cNvPr id="5" name="Imagen 4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24DA5406-8A44-391B-9353-CA539E894F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106" y="-1"/>
            <a:ext cx="4934137" cy="99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62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rcador de posición de imagen 10" descr="Símbolos amarillo y azul">
            <a:extLst>
              <a:ext uri="{FF2B5EF4-FFF2-40B4-BE49-F238E27FC236}">
                <a16:creationId xmlns:a16="http://schemas.microsoft.com/office/drawing/2014/main" id="{759DD474-D676-41A6-A2FB-30B2078418A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7489" r="13041" b="3"/>
          <a:stretch/>
        </p:blipFill>
        <p:spPr>
          <a:xfrm>
            <a:off x="7901259" y="2727729"/>
            <a:ext cx="4290740" cy="4130271"/>
          </a:xfrm>
          <a:noFill/>
        </p:spPr>
      </p:pic>
      <p:pic>
        <p:nvPicPr>
          <p:cNvPr id="13" name="Marcador de posición de imagen 12" descr="Una balanza digital usando círculos">
            <a:extLst>
              <a:ext uri="{FF2B5EF4-FFF2-40B4-BE49-F238E27FC236}">
                <a16:creationId xmlns:a16="http://schemas.microsoft.com/office/drawing/2014/main" id="{D624A4F8-65E3-4A17-A439-FE80714CDE5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/>
          <a:srcRect l="16174" r="13038" b="-3"/>
          <a:stretch/>
        </p:blipFill>
        <p:spPr>
          <a:xfrm>
            <a:off x="6261609" y="10"/>
            <a:ext cx="3519311" cy="3007899"/>
          </a:xfrm>
          <a:noFill/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7B290457-2071-4F7C-9327-CE85A282B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65760"/>
            <a:ext cx="5120640" cy="1325880"/>
          </a:xfrm>
        </p:spPr>
        <p:txBody>
          <a:bodyPr rtlCol="0" anchor="ctr">
            <a:normAutofit/>
          </a:bodyPr>
          <a:lstStyle/>
          <a:p>
            <a:pPr marL="0" indent="0" rtl="0">
              <a:buNone/>
            </a:pPr>
            <a:r>
              <a:rPr lang="es-ES" dirty="0"/>
              <a:t>COMPONENTES</a:t>
            </a:r>
          </a:p>
        </p:txBody>
      </p:sp>
      <p:sp>
        <p:nvSpPr>
          <p:cNvPr id="15" name="Marcador de pie de página 14">
            <a:extLst>
              <a:ext uri="{FF2B5EF4-FFF2-40B4-BE49-F238E27FC236}">
                <a16:creationId xmlns:a16="http://schemas.microsoft.com/office/drawing/2014/main" id="{96B342A5-1683-4650-BB07-B98D8B23C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0" i="0" u="none" strike="noStrike" kern="1200" cap="none" spc="0" normalizeH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Presentación del proyecto</a:t>
            </a:r>
          </a:p>
        </p:txBody>
      </p:sp>
      <p:sp>
        <p:nvSpPr>
          <p:cNvPr id="16" name="Marcador de número de diapositiva 15">
            <a:extLst>
              <a:ext uri="{FF2B5EF4-FFF2-40B4-BE49-F238E27FC236}">
                <a16:creationId xmlns:a16="http://schemas.microsoft.com/office/drawing/2014/main" id="{46EEA4F1-5FA3-4EBF-97F1-DF392077D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D76B855D-E9CC-4FF8-AD85-6CDC7B89A0DE}" type="slidenum">
              <a:rPr kumimoji="0" lang="es-ES" b="0" i="0" u="none" strike="noStrike" kern="1200" cap="none" spc="0" normalizeH="0" baseline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ES" b="0" i="0" u="none" strike="noStrike" kern="1200" cap="none" spc="0" normalizeH="0" baseline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B67B1E24-2840-4BB0-AE5A-2320A01CB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7" y="1828800"/>
            <a:ext cx="5901751" cy="4352544"/>
          </a:xfrm>
        </p:spPr>
        <p:txBody>
          <a:bodyPr rtlCol="0">
            <a:normAutofit/>
          </a:bodyPr>
          <a:lstStyle/>
          <a:p>
            <a:pPr rtl="0"/>
            <a:endParaRPr lang="es-ES" dirty="0"/>
          </a:p>
          <a:p>
            <a:pPr rtl="0"/>
            <a:endParaRPr lang="es-ES" dirty="0"/>
          </a:p>
          <a:p>
            <a:pPr marL="457200" indent="-457200" rtl="0">
              <a:buAutoNum type="arabicPeriod"/>
            </a:pPr>
            <a:r>
              <a:rPr lang="es-ES" dirty="0"/>
              <a:t>ACOMPAÑAMIENTO SITUADO A DOCENTES DE EDUCACIÓN PREESCOLAR </a:t>
            </a:r>
          </a:p>
          <a:p>
            <a:pPr marL="457200" indent="-457200" rtl="0">
              <a:buAutoNum type="arabicPeriod"/>
            </a:pPr>
            <a:r>
              <a:rPr lang="es-ES" dirty="0"/>
              <a:t>FUNDAMENTACIÓN EN PROCESOS DE INVESTIGACIÓN SITUADO</a:t>
            </a:r>
          </a:p>
        </p:txBody>
      </p:sp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E29E527-3D73-7BAD-F99D-DBB88130C1A8}"/>
              </a:ext>
            </a:extLst>
          </p:cNvPr>
          <p:cNvSpPr txBox="1">
            <a:spLocks/>
          </p:cNvSpPr>
          <p:nvPr/>
        </p:nvSpPr>
        <p:spPr>
          <a:xfrm>
            <a:off x="1124301" y="62441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l" defTabSz="914400" rtl="0" eaLnBrk="1" latinLnBrk="0" hangingPunct="1">
              <a:defRPr sz="1200" kern="1200" cap="none" spc="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E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31/07/2023</a:t>
            </a:r>
          </a:p>
        </p:txBody>
      </p:sp>
    </p:spTree>
    <p:extLst>
      <p:ext uri="{BB962C8B-B14F-4D97-AF65-F5344CB8AC3E}">
        <p14:creationId xmlns:p14="http://schemas.microsoft.com/office/powerpoint/2010/main" val="1002193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FC037F-9B04-45A9-8AE6-A85178849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/>
            <a:r>
              <a:rPr lang="es-ES" kern="1200" dirty="0">
                <a:latin typeface="+mj-lt"/>
                <a:ea typeface="+mj-ea"/>
                <a:cs typeface="+mj-cs"/>
              </a:rPr>
              <a:t>Metodología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6F9CC94-844A-5BE6-A7FC-541A98470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91840" cy="823912"/>
          </a:xfrm>
        </p:spPr>
        <p:txBody>
          <a:bodyPr/>
          <a:lstStyle/>
          <a:p>
            <a:r>
              <a:rPr lang="es-ES" sz="2400" b="1" kern="1200" dirty="0">
                <a:latin typeface="+mn-lt"/>
                <a:ea typeface="+mn-ea"/>
                <a:cs typeface="+mn-cs"/>
              </a:rPr>
              <a:t>EDUCACIÓN PREESCOLAR</a:t>
            </a:r>
            <a:endParaRPr lang="en-US" dirty="0"/>
          </a:p>
        </p:txBody>
      </p:sp>
      <p:pic>
        <p:nvPicPr>
          <p:cNvPr id="13" name="Imagen 12" descr="Personas trabajando en ideas">
            <a:extLst>
              <a:ext uri="{FF2B5EF4-FFF2-40B4-BE49-F238E27FC236}">
                <a16:creationId xmlns:a16="http://schemas.microsoft.com/office/drawing/2014/main" id="{498C3DCD-0D5B-C0C0-451F-41C6A4ECD8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821" r="24659" b="-2"/>
          <a:stretch/>
        </p:blipFill>
        <p:spPr>
          <a:xfrm>
            <a:off x="839788" y="2505075"/>
            <a:ext cx="3291840" cy="3684588"/>
          </a:xfrm>
          <a:prstGeom prst="rect">
            <a:avLst/>
          </a:prstGeom>
          <a:noFill/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C11DCBB-FDFD-D310-F336-B552E576A237}"/>
              </a:ext>
            </a:extLst>
          </p:cNvPr>
          <p:cNvSpPr txBox="1"/>
          <p:nvPr/>
        </p:nvSpPr>
        <p:spPr>
          <a:xfrm>
            <a:off x="4453128" y="1681163"/>
            <a:ext cx="3291840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s-ES" sz="1700" b="1" kern="1200" dirty="0">
                <a:latin typeface="+mn-lt"/>
                <a:ea typeface="+mn-ea"/>
                <a:cs typeface="+mn-cs"/>
              </a:rPr>
              <a:t>ACOMPAÑAMIENTO SITUADO A DOCENTES DE EDUCACIÓN PREESCOLAR 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059D7C7-CC63-1C66-CACB-0397C4D749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53128" y="2505075"/>
            <a:ext cx="3291840" cy="36845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s-ES" sz="1800" dirty="0"/>
              <a:t>Desde la práctica pedagógica fortalecer las experiencias en educación preescolar a través de la implementación de proyectos de aula desde una perspectiva de la investigación en el aula.</a:t>
            </a:r>
          </a:p>
          <a:p>
            <a:r>
              <a:rPr lang="es-ES" sz="1800" dirty="0"/>
              <a:t>Fortalecimiento de los aspectos normativos y pedagógicos para la educación preescolar en la nueva era.</a:t>
            </a:r>
          </a:p>
          <a:p>
            <a:r>
              <a:rPr lang="es-ES" sz="1800" dirty="0"/>
              <a:t>Socialización de experiencias pedagógicas que promuevan prácticas innovadoras para el trabajo en la educación preescolar. </a:t>
            </a:r>
          </a:p>
          <a:p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5682C1A3-D009-754B-0301-3C8DA9AA2A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b="0" i="0" u="none" strike="noStrike" kern="1200" cap="none" spc="0" normalizeH="0" baseline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31/07/2023</a:t>
            </a:r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C96588EE-D7B5-27B4-1954-F3441E605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b="0" i="0" u="none" strike="noStrike" kern="1200" cap="none" spc="0" normalizeH="0" baseline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Presentación del proyecto</a:t>
            </a:r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3168CDA9-D3F8-1F4D-8686-0633A1E95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D76B855D-E9CC-4FF8-AD85-6CDC7B89A0D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  <a:defRPr/>
              </a:pPr>
              <a:t>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E57C9A9-4868-82D4-38EA-4B6212402451}"/>
              </a:ext>
            </a:extLst>
          </p:cNvPr>
          <p:cNvSpPr txBox="1"/>
          <p:nvPr/>
        </p:nvSpPr>
        <p:spPr>
          <a:xfrm>
            <a:off x="8065008" y="1681163"/>
            <a:ext cx="3291840" cy="8239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s-ES" sz="17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 docentes y agentes educativos de preescolar.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ECCD3AB-03F6-A6EC-F052-520537B35F48}"/>
              </a:ext>
            </a:extLst>
          </p:cNvPr>
          <p:cNvSpPr txBox="1"/>
          <p:nvPr/>
        </p:nvSpPr>
        <p:spPr>
          <a:xfrm>
            <a:off x="8065008" y="2505075"/>
            <a:ext cx="3291840" cy="36845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700" dirty="0">
                <a:solidFill>
                  <a:schemeClr val="tx1"/>
                </a:solidFill>
              </a:rPr>
              <a:t>Desarrollar acompañamiento pedagógico situado a las docentes de educación preescolar desde la Practica Pedagógica Investigativa y de Profundización de X semestre.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ES" sz="1700" dirty="0">
              <a:solidFill>
                <a:schemeClr val="tx1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700" dirty="0">
                <a:solidFill>
                  <a:schemeClr val="tx1"/>
                </a:solidFill>
              </a:rPr>
              <a:t>Inicio 11 de agosto</a:t>
            </a:r>
          </a:p>
        </p:txBody>
      </p:sp>
    </p:spTree>
    <p:extLst>
      <p:ext uri="{BB962C8B-B14F-4D97-AF65-F5344CB8AC3E}">
        <p14:creationId xmlns:p14="http://schemas.microsoft.com/office/powerpoint/2010/main" val="4283594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FC037F-9B04-45A9-8AE6-A85178849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9757"/>
            <a:ext cx="3932237" cy="1600200"/>
          </a:xfrm>
        </p:spPr>
        <p:txBody>
          <a:bodyPr rtlCol="0" anchor="b">
            <a:normAutofit/>
          </a:bodyPr>
          <a:lstStyle/>
          <a:p>
            <a:pPr marL="0" indent="0" rtl="0">
              <a:buNone/>
            </a:pPr>
            <a:r>
              <a:rPr lang="es-ES" dirty="0"/>
              <a:t>Metodología</a:t>
            </a: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5682C1A3-D009-754B-0301-3C8DA9AA2A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</p:spPr>
        <p:txBody>
          <a:bodyPr/>
          <a:lstStyle/>
          <a:p>
            <a:pPr>
              <a:defRPr/>
            </a:pPr>
            <a:r>
              <a:rPr lang="es-E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31/07/2023</a:t>
            </a:r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C96588EE-D7B5-27B4-1954-F3441E605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0" i="0" u="none" strike="noStrike" kern="1200" cap="none" spc="0" normalizeH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Presentación del proyecto</a:t>
            </a:r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3168CDA9-D3F8-1F4D-8686-0633A1E95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rtl="0">
              <a:spcAft>
                <a:spcPts val="600"/>
              </a:spcAft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spcAft>
                  <a:spcPts val="600"/>
                </a:spcAft>
                <a:defRPr/>
              </a:pPr>
              <a:t>4</a:t>
            </a:fld>
            <a:endParaRPr lang="es-ES" noProof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ECCD3AB-03F6-A6EC-F052-520537B35F48}"/>
              </a:ext>
            </a:extLst>
          </p:cNvPr>
          <p:cNvSpPr txBox="1"/>
          <p:nvPr/>
        </p:nvSpPr>
        <p:spPr>
          <a:xfrm>
            <a:off x="838200" y="3835682"/>
            <a:ext cx="2743200" cy="24468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1700" dirty="0"/>
              <a:t>Acompañar los procesos de formulación y fase inicial de proyectos de investigación enmarcados en las particularidades de cada uno de los PEI de las 14 Instituciones educativas oficiales </a:t>
            </a:r>
            <a:endParaRPr lang="es-CO" sz="17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E57C9A9-4868-82D4-38EA-4B6212402451}"/>
              </a:ext>
            </a:extLst>
          </p:cNvPr>
          <p:cNvSpPr txBox="1"/>
          <p:nvPr/>
        </p:nvSpPr>
        <p:spPr>
          <a:xfrm>
            <a:off x="838200" y="1751523"/>
            <a:ext cx="2802572" cy="14003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1700" dirty="0"/>
              <a:t>150 docentes y agentes educativos de preescolar básica y media participaran en un curso de 40 horas virtual.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059D7C7-CC63-1C66-CACB-0397C4D749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45017" y="1689957"/>
            <a:ext cx="4203301" cy="466639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s-ES" sz="1700" dirty="0">
                <a:solidFill>
                  <a:schemeClr val="dk1"/>
                </a:solidFill>
              </a:rPr>
              <a:t>El fortalecimiento pedagógico de las competencias de docentes de educación preescolar, básica y media de los docentes oficiales  de Tunja tendrá </a:t>
            </a:r>
            <a:r>
              <a:rPr lang="es-ES" sz="1700" dirty="0"/>
              <a:t>3 líneas de trabajo: </a:t>
            </a:r>
            <a:r>
              <a:rPr lang="es-ES" sz="1700" dirty="0">
                <a:solidFill>
                  <a:schemeClr val="dk1"/>
                </a:solidFill>
              </a:rPr>
              <a:t>en estrategias pedagógicas y didácticas, uso de tic en el aula, salud mental y manejo de conflictos. El módulo de investigación es transversal a todo.</a:t>
            </a:r>
          </a:p>
          <a:p>
            <a:r>
              <a:rPr lang="es-ES" sz="1700" dirty="0">
                <a:solidFill>
                  <a:schemeClr val="dk1"/>
                </a:solidFill>
              </a:rPr>
              <a:t>El curso se desarrollará de manera hibrida con acompañamiento presencial y virtual a través de herramientas tecnológicas sincrónicas y asincrónicas, con el apoyo de la plataforma MOODLE de la UPTC y otros recursos B-</a:t>
            </a:r>
            <a:r>
              <a:rPr lang="es-ES" sz="1700" dirty="0" err="1">
                <a:solidFill>
                  <a:schemeClr val="dk1"/>
                </a:solidFill>
              </a:rPr>
              <a:t>learning</a:t>
            </a:r>
            <a:r>
              <a:rPr lang="es-ES" sz="1700" dirty="0">
                <a:solidFill>
                  <a:schemeClr val="dk1"/>
                </a:solidFill>
              </a:rPr>
              <a:t> (en inglés, </a:t>
            </a:r>
            <a:r>
              <a:rPr lang="es-ES" sz="1700" dirty="0" err="1">
                <a:solidFill>
                  <a:schemeClr val="dk1"/>
                </a:solidFill>
              </a:rPr>
              <a:t>blended</a:t>
            </a:r>
            <a:r>
              <a:rPr lang="es-ES" sz="1700" dirty="0">
                <a:solidFill>
                  <a:schemeClr val="dk1"/>
                </a:solidFill>
              </a:rPr>
              <a:t> </a:t>
            </a:r>
            <a:r>
              <a:rPr lang="es-ES" sz="1700" dirty="0" err="1">
                <a:solidFill>
                  <a:schemeClr val="dk1"/>
                </a:solidFill>
              </a:rPr>
              <a:t>learning</a:t>
            </a:r>
            <a:r>
              <a:rPr lang="es-ES" sz="1700" dirty="0">
                <a:solidFill>
                  <a:schemeClr val="dk1"/>
                </a:solidFill>
              </a:rPr>
              <a:t>) es un enfoque de aprendizaje que combina la formación presencial impartida por un formador y las actividades de aprendizaje en línea.</a:t>
            </a:r>
          </a:p>
          <a:p>
            <a:pPr algn="l"/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C11DCBB-FDFD-D310-F336-B552E576A237}"/>
              </a:ext>
            </a:extLst>
          </p:cNvPr>
          <p:cNvSpPr txBox="1"/>
          <p:nvPr/>
        </p:nvSpPr>
        <p:spPr>
          <a:xfrm>
            <a:off x="1106536" y="406283"/>
            <a:ext cx="104777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es-ES" b="1" dirty="0"/>
              <a:t>2. FUNDAMENTACIÓN EN PROCESOS DE INVESTIGACIÓN SITUADO</a:t>
            </a:r>
          </a:p>
        </p:txBody>
      </p:sp>
      <p:pic>
        <p:nvPicPr>
          <p:cNvPr id="4" name="Imagen 3" descr="Persona trabaja con un portátil y un bloc de notas">
            <a:extLst>
              <a:ext uri="{FF2B5EF4-FFF2-40B4-BE49-F238E27FC236}">
                <a16:creationId xmlns:a16="http://schemas.microsoft.com/office/drawing/2014/main" id="{3EC3FCBB-3F90-59E1-A133-054B063B77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694" y="1689957"/>
            <a:ext cx="3389030" cy="2262111"/>
          </a:xfrm>
          <a:prstGeom prst="rect">
            <a:avLst/>
          </a:prstGeom>
        </p:spPr>
      </p:pic>
      <p:pic>
        <p:nvPicPr>
          <p:cNvPr id="15" name="Imagen 14" descr="Profesor ayudando a estudiante">
            <a:extLst>
              <a:ext uri="{FF2B5EF4-FFF2-40B4-BE49-F238E27FC236}">
                <a16:creationId xmlns:a16="http://schemas.microsoft.com/office/drawing/2014/main" id="{7D8C7D71-DD58-9264-B4CC-84D34ADED8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8694" y="4023153"/>
            <a:ext cx="3389030" cy="22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00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671C3B79-7D4D-FBBA-5C8A-89D3F92F5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96" y="365125"/>
            <a:ext cx="10515600" cy="13255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07963" algn="l"/>
                <a:tab pos="22256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07963" algn="l"/>
                <a:tab pos="22256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07963" algn="l"/>
                <a:tab pos="22256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07963" algn="l"/>
                <a:tab pos="22256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07963" algn="l"/>
                <a:tab pos="22256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07963" algn="l"/>
                <a:tab pos="22256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07963" algn="l"/>
                <a:tab pos="22256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07963" algn="l"/>
                <a:tab pos="22256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07963" algn="l"/>
                <a:tab pos="22256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eaLnBrk="1" fontAlgn="base" hangingPunct="1">
              <a:lnSpc>
                <a:spcPct val="90000"/>
              </a:lnSpc>
              <a:spcAft>
                <a:spcPts val="600"/>
              </a:spcAft>
              <a:buClrTx/>
              <a:buSzTx/>
              <a:tabLst>
                <a:tab pos="207963" algn="l"/>
                <a:tab pos="2225675" algn="ctr"/>
              </a:tabLst>
            </a:pPr>
            <a:r>
              <a:rPr kumimoji="0" lang="es-ES" altLang="es-CO" sz="2800" b="0" i="0" u="none" strike="noStrike" kern="1200" cap="none" normalizeH="0" baseline="0">
                <a:ln>
                  <a:noFill/>
                </a:ln>
                <a:effectLst/>
                <a:latin typeface="+mj-lt"/>
                <a:ea typeface="+mj-ea"/>
                <a:cs typeface="+mj-cs"/>
              </a:rPr>
              <a:t>CURSO</a:t>
            </a:r>
          </a:p>
          <a:p>
            <a:pPr marL="0" marR="0" lvl="0" indent="0" eaLnBrk="1" fontAlgn="base" hangingPunct="1">
              <a:lnSpc>
                <a:spcPct val="90000"/>
              </a:lnSpc>
              <a:spcAft>
                <a:spcPts val="600"/>
              </a:spcAft>
              <a:buClrTx/>
              <a:buSzTx/>
              <a:tabLst>
                <a:tab pos="207963" algn="l"/>
                <a:tab pos="2225675" algn="ctr"/>
              </a:tabLst>
            </a:pPr>
            <a:r>
              <a:rPr kumimoji="0" lang="es-ES" altLang="es-CO" sz="2800" b="0" i="0" u="none" strike="noStrike" kern="1200" cap="none" normalizeH="0" baseline="0">
                <a:ln>
                  <a:noFill/>
                </a:ln>
                <a:effectLst/>
                <a:latin typeface="+mj-lt"/>
                <a:ea typeface="+mj-ea"/>
                <a:cs typeface="+mj-cs"/>
              </a:rPr>
              <a:t>Se organizan 3 grupos de trabajo que se inscriben en las temáticas: didáctica, uso y apropiación de las Tic y salud mental y bienestar.</a:t>
            </a:r>
          </a:p>
        </p:txBody>
      </p:sp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18183B70-C4C7-CB1E-208C-31468D5D80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b="0" i="0" u="none" strike="noStrike" kern="1200" cap="none" spc="0" normalizeH="0" baseline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31/07/2023</a:t>
            </a:r>
          </a:p>
        </p:txBody>
      </p:sp>
      <p:sp>
        <p:nvSpPr>
          <p:cNvPr id="7" name="Marcador de pie de página 6">
            <a:extLst>
              <a:ext uri="{FF2B5EF4-FFF2-40B4-BE49-F238E27FC236}">
                <a16:creationId xmlns:a16="http://schemas.microsoft.com/office/drawing/2014/main" id="{2B53AC1B-7994-DFE5-180B-D1718EEC8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0" i="0" u="none" strike="noStrike" kern="1200" cap="none" spc="0" normalizeH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Presentación del proyecto</a:t>
            </a:r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37A35600-219E-CF4C-9F76-CCE35BBDD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D76B855D-E9CC-4FF8-AD85-6CDC7B89A0D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  <a:defRPr/>
              </a:pPr>
              <a:t>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Marcador de contenido 8">
            <a:extLst>
              <a:ext uri="{FF2B5EF4-FFF2-40B4-BE49-F238E27FC236}">
                <a16:creationId xmlns:a16="http://schemas.microsoft.com/office/drawing/2014/main" id="{D2D7C1C6-A67B-A39D-4313-BCB93E3975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54695"/>
              </p:ext>
            </p:extLst>
          </p:nvPr>
        </p:nvGraphicFramePr>
        <p:xfrm>
          <a:off x="1179576" y="2319603"/>
          <a:ext cx="9829804" cy="3091978"/>
        </p:xfrm>
        <a:graphic>
          <a:graphicData uri="http://schemas.openxmlformats.org/drawingml/2006/table">
            <a:tbl>
              <a:tblPr firstRow="1" firstCol="1" bandRow="1"/>
              <a:tblGrid>
                <a:gridCol w="1615852">
                  <a:extLst>
                    <a:ext uri="{9D8B030D-6E8A-4147-A177-3AD203B41FA5}">
                      <a16:colId xmlns:a16="http://schemas.microsoft.com/office/drawing/2014/main" val="1843138971"/>
                    </a:ext>
                  </a:extLst>
                </a:gridCol>
                <a:gridCol w="479032">
                  <a:extLst>
                    <a:ext uri="{9D8B030D-6E8A-4147-A177-3AD203B41FA5}">
                      <a16:colId xmlns:a16="http://schemas.microsoft.com/office/drawing/2014/main" val="1346794760"/>
                    </a:ext>
                  </a:extLst>
                </a:gridCol>
                <a:gridCol w="1897445">
                  <a:extLst>
                    <a:ext uri="{9D8B030D-6E8A-4147-A177-3AD203B41FA5}">
                      <a16:colId xmlns:a16="http://schemas.microsoft.com/office/drawing/2014/main" val="2803341599"/>
                    </a:ext>
                  </a:extLst>
                </a:gridCol>
                <a:gridCol w="966537">
                  <a:extLst>
                    <a:ext uri="{9D8B030D-6E8A-4147-A177-3AD203B41FA5}">
                      <a16:colId xmlns:a16="http://schemas.microsoft.com/office/drawing/2014/main" val="1264582274"/>
                    </a:ext>
                  </a:extLst>
                </a:gridCol>
                <a:gridCol w="1742737">
                  <a:extLst>
                    <a:ext uri="{9D8B030D-6E8A-4147-A177-3AD203B41FA5}">
                      <a16:colId xmlns:a16="http://schemas.microsoft.com/office/drawing/2014/main" val="709915639"/>
                    </a:ext>
                  </a:extLst>
                </a:gridCol>
                <a:gridCol w="1122444">
                  <a:extLst>
                    <a:ext uri="{9D8B030D-6E8A-4147-A177-3AD203B41FA5}">
                      <a16:colId xmlns:a16="http://schemas.microsoft.com/office/drawing/2014/main" val="1998542945"/>
                    </a:ext>
                  </a:extLst>
                </a:gridCol>
                <a:gridCol w="1560654">
                  <a:extLst>
                    <a:ext uri="{9D8B030D-6E8A-4147-A177-3AD203B41FA5}">
                      <a16:colId xmlns:a16="http://schemas.microsoft.com/office/drawing/2014/main" val="2413510012"/>
                    </a:ext>
                  </a:extLst>
                </a:gridCol>
                <a:gridCol w="445103">
                  <a:extLst>
                    <a:ext uri="{9D8B030D-6E8A-4147-A177-3AD203B41FA5}">
                      <a16:colId xmlns:a16="http://schemas.microsoft.com/office/drawing/2014/main" val="86397525"/>
                    </a:ext>
                  </a:extLst>
                </a:gridCol>
              </a:tblGrid>
              <a:tr h="23954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MODULO 1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MODULO 2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MODULO 3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MODULO 4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Horas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055198"/>
                  </a:ext>
                </a:extLst>
              </a:tr>
              <a:tr h="315506">
                <a:tc gridSpan="6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Enfoques y tipos de investigación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Delimitación del tema y tipo de investigación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925078"/>
                  </a:ext>
                </a:extLst>
              </a:tr>
              <a:tr h="455296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Gestión y formulación de proyectos de investigación en didáctica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Gestión y formulación de proyectos de investigación en uso y apropiación de las Tic 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Gestión y formulación de proyectos de investigación en salud mental y bienestar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Formulación de un proyecto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993530"/>
                  </a:ext>
                </a:extLst>
              </a:tr>
              <a:tr h="239549">
                <a:tc gridSpan="6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Metodología y análisis de información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006248"/>
                  </a:ext>
                </a:extLst>
              </a:tr>
              <a:tr h="3793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Didáctica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Conceptualización de la salud integral y estilos de vida saludable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Diagnóstico de recursos TIC disponibles y su potencial en el aula de clase</a:t>
                      </a:r>
                      <a:endParaRPr lang="es-E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Marcos referenciales</a:t>
                      </a:r>
                      <a:endParaRPr lang="es-E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001740"/>
                  </a:ext>
                </a:extLst>
              </a:tr>
              <a:tr h="315506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lúdica como estrategia pedagógica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Factores de riesgo y protección para la salud mental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Identificación, gestión y uso de recursos educativos digitales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599549"/>
                  </a:ext>
                </a:extLst>
              </a:tr>
              <a:tr h="3793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Material didáctico y unidades didácticas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Abordajes y desafíos de la salud mental para el bienestar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Ambientes digitales para la optimización de procesos de enseñanza, aprendizaje y evaluación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763804"/>
                  </a:ext>
                </a:extLst>
              </a:tr>
              <a:tr h="23954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Recursos para el aprendizaje 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Desarrollo efectivo y emocional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Comunidades digitales y trabajo colaborativo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5412087"/>
                  </a:ext>
                </a:extLst>
              </a:tr>
              <a:tr h="239549"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07645" algn="l"/>
                          <a:tab pos="2226310" algn="ctr"/>
                        </a:tabLs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	Organización de la información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07645" algn="l"/>
                          <a:tab pos="2226310" algn="ctr"/>
                        </a:tabLs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Organización de la información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07645" algn="l"/>
                          <a:tab pos="2226310" algn="ctr"/>
                        </a:tabLs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Organización de la información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07645" algn="l"/>
                          <a:tab pos="2226310" algn="ctr"/>
                        </a:tabLs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Proyectos        diseñados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257518"/>
                  </a:ext>
                </a:extLst>
              </a:tr>
              <a:tr h="239549">
                <a:tc gridSpan="7"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207645" algn="l"/>
                          <a:tab pos="2226310" algn="ctr"/>
                        </a:tabLst>
                      </a:pPr>
                      <a:r>
                        <a:rPr lang="es-ES" sz="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		Socialización de experiencias</a:t>
                      </a:r>
                      <a:endParaRPr lang="es-E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256" marR="71256" marT="35628" marB="356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ES" sz="9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E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442" marR="53442" marT="7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020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925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6587CC-4F32-1C8A-2ADE-3827ACB1C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ES" dirty="0"/>
              <a:t>Operación 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5D337CE-97FD-BB2A-7B35-4132A90BF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s-ES" sz="2000"/>
              <a:t>El curso iniciará en Septiembre con la organización de los grupos.</a:t>
            </a:r>
          </a:p>
          <a:p>
            <a:r>
              <a:rPr lang="es-ES" sz="2000"/>
              <a:t>Estará en plataforma el contenido a mediados de septiembre.</a:t>
            </a:r>
          </a:p>
          <a:p>
            <a:r>
              <a:rPr lang="es-ES" sz="2000"/>
              <a:t>Octubre acompañamiento virtual o presencial de acuerdo a la concertación con el equipo Tutor.</a:t>
            </a:r>
          </a:p>
          <a:p>
            <a:r>
              <a:rPr lang="es-ES" sz="2000"/>
              <a:t>La socialización de los resultados será noviembre.</a:t>
            </a:r>
          </a:p>
          <a:p>
            <a:r>
              <a:rPr lang="es-ES" sz="2000"/>
              <a:t>La Certificación se dará en noviembre con una participación del 80% en las actividades agendadas y concertadas.</a:t>
            </a:r>
          </a:p>
          <a:p>
            <a:endParaRPr lang="es-CO" sz="200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FD5451A-CD04-08F0-EE2A-81FF7FE6F5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1961" y="6356350"/>
            <a:ext cx="2689438" cy="365125"/>
          </a:xfrm>
        </p:spPr>
        <p:txBody>
          <a:bodyPr anchor="ctr">
            <a:normAutofit/>
          </a:bodyPr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b="0" i="0" u="none" strike="noStrike" kern="1200" cap="none" spc="0" normalizeH="0" baseline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31/07/2023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70D0F6E-DA9D-A49E-6812-07BFC7386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0" i="0" u="none" strike="noStrike" kern="1200" cap="none" spc="0" normalizeH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Presentación del proyecto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C71919-75FD-52A2-E182-E7079EA66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  <a:defRPr/>
            </a:pPr>
            <a:fld id="{D76B855D-E9CC-4FF8-AD85-6CDC7B89A0DE}" type="slidenum">
              <a:rPr lang="es-ES" noProof="0" smtClean="0">
                <a:solidFill>
                  <a:prstClr val="black">
                    <a:tint val="75000"/>
                  </a:prstClr>
                </a:solidFill>
              </a:rPr>
              <a:pPr rtl="0">
                <a:spcAft>
                  <a:spcPts val="600"/>
                </a:spcAft>
                <a:defRPr/>
              </a:pPr>
              <a:t>6</a:t>
            </a:fld>
            <a:endParaRPr lang="es-ES" noProof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8" name="Tabla 8">
            <a:extLst>
              <a:ext uri="{FF2B5EF4-FFF2-40B4-BE49-F238E27FC236}">
                <a16:creationId xmlns:a16="http://schemas.microsoft.com/office/drawing/2014/main" id="{AEA0D3EE-C9DF-88F1-C599-9D7B17AAF85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70592912"/>
              </p:ext>
            </p:extLst>
          </p:nvPr>
        </p:nvGraphicFramePr>
        <p:xfrm>
          <a:off x="6172200" y="2266417"/>
          <a:ext cx="5181602" cy="3469756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1961221">
                  <a:extLst>
                    <a:ext uri="{9D8B030D-6E8A-4147-A177-3AD203B41FA5}">
                      <a16:colId xmlns:a16="http://schemas.microsoft.com/office/drawing/2014/main" val="701461574"/>
                    </a:ext>
                  </a:extLst>
                </a:gridCol>
                <a:gridCol w="1050666">
                  <a:extLst>
                    <a:ext uri="{9D8B030D-6E8A-4147-A177-3AD203B41FA5}">
                      <a16:colId xmlns:a16="http://schemas.microsoft.com/office/drawing/2014/main" val="2539241579"/>
                    </a:ext>
                  </a:extLst>
                </a:gridCol>
                <a:gridCol w="694015">
                  <a:extLst>
                    <a:ext uri="{9D8B030D-6E8A-4147-A177-3AD203B41FA5}">
                      <a16:colId xmlns:a16="http://schemas.microsoft.com/office/drawing/2014/main" val="191767616"/>
                    </a:ext>
                  </a:extLst>
                </a:gridCol>
                <a:gridCol w="711948">
                  <a:extLst>
                    <a:ext uri="{9D8B030D-6E8A-4147-A177-3AD203B41FA5}">
                      <a16:colId xmlns:a16="http://schemas.microsoft.com/office/drawing/2014/main" val="3927240503"/>
                    </a:ext>
                  </a:extLst>
                </a:gridCol>
                <a:gridCol w="763752">
                  <a:extLst>
                    <a:ext uri="{9D8B030D-6E8A-4147-A177-3AD203B41FA5}">
                      <a16:colId xmlns:a16="http://schemas.microsoft.com/office/drawing/2014/main" val="1240449277"/>
                    </a:ext>
                  </a:extLst>
                </a:gridCol>
              </a:tblGrid>
              <a:tr h="543225">
                <a:tc>
                  <a:txBody>
                    <a:bodyPr/>
                    <a:lstStyle/>
                    <a:p>
                      <a:r>
                        <a:rPr lang="es-ES" sz="1800" b="1" cap="none" spc="0">
                          <a:solidFill>
                            <a:schemeClr val="bg1"/>
                          </a:solidFill>
                        </a:rPr>
                        <a:t>Actividad</a:t>
                      </a:r>
                      <a:endParaRPr lang="es-CO" sz="1800" b="1" cap="none" spc="0">
                        <a:solidFill>
                          <a:schemeClr val="bg1"/>
                        </a:solidFill>
                      </a:endParaRPr>
                    </a:p>
                  </a:txBody>
                  <a:tcPr marL="80336" marR="57383" marT="114766" marB="11476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b="1" cap="none" spc="0">
                          <a:solidFill>
                            <a:schemeClr val="bg1"/>
                          </a:solidFill>
                        </a:rPr>
                        <a:t>Agosto</a:t>
                      </a:r>
                      <a:endParaRPr lang="es-CO" sz="1800" b="1" cap="none" spc="0">
                        <a:solidFill>
                          <a:schemeClr val="bg1"/>
                        </a:solidFill>
                      </a:endParaRPr>
                    </a:p>
                  </a:txBody>
                  <a:tcPr marL="80336" marR="57383" marT="114766" marB="11476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b="1" cap="none" spc="0" err="1">
                          <a:solidFill>
                            <a:schemeClr val="bg1"/>
                          </a:solidFill>
                        </a:rPr>
                        <a:t>Sep</a:t>
                      </a:r>
                      <a:endParaRPr lang="es-CO" sz="1800" b="1" cap="none" spc="0">
                        <a:solidFill>
                          <a:schemeClr val="bg1"/>
                        </a:solidFill>
                      </a:endParaRPr>
                    </a:p>
                  </a:txBody>
                  <a:tcPr marL="80336" marR="57383" marT="114766" marB="11476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b="1" cap="none" spc="0">
                          <a:solidFill>
                            <a:schemeClr val="bg1"/>
                          </a:solidFill>
                        </a:rPr>
                        <a:t>Oct</a:t>
                      </a:r>
                      <a:endParaRPr lang="es-CO" sz="1800" b="1" cap="none" spc="0">
                        <a:solidFill>
                          <a:schemeClr val="bg1"/>
                        </a:solidFill>
                      </a:endParaRPr>
                    </a:p>
                  </a:txBody>
                  <a:tcPr marL="80336" marR="57383" marT="114766" marB="11476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b="1" cap="none" spc="0">
                          <a:solidFill>
                            <a:schemeClr val="bg1"/>
                          </a:solidFill>
                        </a:rPr>
                        <a:t>Nov</a:t>
                      </a:r>
                      <a:endParaRPr lang="es-CO" sz="1800" b="1" cap="none" spc="0">
                        <a:solidFill>
                          <a:schemeClr val="bg1"/>
                        </a:solidFill>
                      </a:endParaRPr>
                    </a:p>
                  </a:txBody>
                  <a:tcPr marL="80336" marR="57383" marT="114766" marB="11476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0026518"/>
                  </a:ext>
                </a:extLst>
              </a:tr>
              <a:tr h="447587"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Diseño de módulos 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1-31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7607925"/>
                  </a:ext>
                </a:extLst>
              </a:tr>
              <a:tr h="447587"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Uso de plataforma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8077028"/>
                  </a:ext>
                </a:extLst>
              </a:tr>
              <a:tr h="677119"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Acompañamiento a proyectos 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1- 31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712544"/>
                  </a:ext>
                </a:extLst>
              </a:tr>
              <a:tr h="906651"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Consolidación del proyecto de investigación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1-15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065920"/>
                  </a:ext>
                </a:extLst>
              </a:tr>
              <a:tr h="447587"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Socialización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cap="none" spc="0">
                          <a:solidFill>
                            <a:schemeClr val="tx1"/>
                          </a:solidFill>
                        </a:rPr>
                        <a:t>15-30</a:t>
                      </a:r>
                      <a:endParaRPr lang="es-CO" sz="1500" cap="none" spc="0">
                        <a:solidFill>
                          <a:schemeClr val="tx1"/>
                        </a:solidFill>
                      </a:endParaRPr>
                    </a:p>
                  </a:txBody>
                  <a:tcPr marL="80336" marR="57383" marT="57383" marB="11476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387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390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9706C9-F26D-46CA-93BF-8C27012F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/>
              <a:t>Gracias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95E0EB-F1F4-436B-A218-93E100A66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b="0" i="0" u="none" strike="noStrike" kern="1200" cap="none" spc="0" normalizeH="0" baseline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31/07/2023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5D06EF-9416-46F7-8230-B49EE1269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20810" y="6356350"/>
            <a:ext cx="2893038" cy="365125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0" i="0" u="none" strike="noStrike" kern="1200" cap="none" spc="0" normalizeH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Presentación del proyecto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59025F-68D1-4F50-8480-3F981455D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lvl="0" rtl="0"/>
            <a:fld id="{D76B855D-E9CC-4FF8-AD85-6CDC7B89A0DE}" type="slidenum">
              <a:rPr lang="es-ES" smtClean="0"/>
              <a:pPr lvl="0" rtl="0"/>
              <a:t>7</a:t>
            </a:fld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1F0B6E0-1F7C-4E6A-87B1-554ADE739C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es-ES" dirty="0"/>
              <a:t>Patricia Restrepo </a:t>
            </a:r>
          </a:p>
          <a:p>
            <a:pPr rtl="0">
              <a:spcBef>
                <a:spcPts val="3000"/>
              </a:spcBef>
            </a:pPr>
            <a:r>
              <a:rPr lang="es-ES" sz="1800" dirty="0"/>
              <a:t>ciefed.extension@uptc.edu.co </a:t>
            </a:r>
            <a:endParaRPr lang="es-ES" dirty="0"/>
          </a:p>
        </p:txBody>
      </p:sp>
      <p:pic>
        <p:nvPicPr>
          <p:cNvPr id="7" name="Imagen 6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AE35027A-9CB5-135A-08F3-8F679B1D0D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936" y="0"/>
            <a:ext cx="4934137" cy="99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258905"/>
      </p:ext>
    </p:extLst>
  </p:cSld>
  <p:clrMapOvr>
    <a:masterClrMapping/>
  </p:clrMapOvr>
</p:sld>
</file>

<file path=ppt/theme/theme1.xml><?xml version="1.0" encoding="utf-8"?>
<a:theme xmlns:a="http://schemas.openxmlformats.org/drawingml/2006/main" name="ShapesVTI">
  <a:themeElements>
    <a:clrScheme name="Shapes">
      <a:dk1>
        <a:sysClr val="windowText" lastClr="000000"/>
      </a:dk1>
      <a:lt1>
        <a:sysClr val="window" lastClr="FFFFFF"/>
      </a:lt1>
      <a:dk2>
        <a:srgbClr val="281B10"/>
      </a:dk2>
      <a:lt2>
        <a:srgbClr val="FFF9F5"/>
      </a:lt2>
      <a:accent1>
        <a:srgbClr val="EE7661"/>
      </a:accent1>
      <a:accent2>
        <a:srgbClr val="4E91F0"/>
      </a:accent2>
      <a:accent3>
        <a:srgbClr val="5B5260"/>
      </a:accent3>
      <a:accent4>
        <a:srgbClr val="2CC3B4"/>
      </a:accent4>
      <a:accent5>
        <a:srgbClr val="C097F8"/>
      </a:accent5>
      <a:accent6>
        <a:srgbClr val="FF9514"/>
      </a:accent6>
      <a:hlink>
        <a:srgbClr val="E50CBC"/>
      </a:hlink>
      <a:folHlink>
        <a:srgbClr val="6257FF"/>
      </a:folHlink>
    </a:clrScheme>
    <a:fontScheme name="Festival">
      <a:majorFont>
        <a:latin typeface="Tw Cen M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8167135_TF78504181_Win32" id="{5D374B88-5411-4C44-829A-7183F655D19C}" vid="{6DABD57F-DD9C-4887-92D2-023DC65F0F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A449C04-64B3-4403-94B7-8D2284C38D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13533D-8C39-401E-8B75-B1AEEEC56B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BDEF148-1770-458F-8F5B-C3D0A278AA97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{6F634898-62E9-4092-9433-0C638C102B47}tf78504181_win32</Template>
  <TotalTime>882</TotalTime>
  <Words>673</Words>
  <Application>Microsoft Office PowerPoint</Application>
  <PresentationFormat>Panorámica</PresentationFormat>
  <Paragraphs>112</Paragraphs>
  <Slides>7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Avenir Next LT Pro</vt:lpstr>
      <vt:lpstr>Calibri</vt:lpstr>
      <vt:lpstr>Tw Cen MT</vt:lpstr>
      <vt:lpstr>ShapesVTI</vt:lpstr>
      <vt:lpstr> Formación docente 2023: acompañamiento pedagógico situado y fundamentos de investigación educativa</vt:lpstr>
      <vt:lpstr>COMPONENTES</vt:lpstr>
      <vt:lpstr>Metodología</vt:lpstr>
      <vt:lpstr>Metodología</vt:lpstr>
      <vt:lpstr>Presentación de PowerPoint</vt:lpstr>
      <vt:lpstr>Operación 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FORTALECIMIENTO DE LA MEDIA</dc:title>
  <dc:creator>PATRICIA RESTREPO</dc:creator>
  <cp:lastModifiedBy>PATRICIA RESTREPO</cp:lastModifiedBy>
  <cp:revision>5</cp:revision>
  <dcterms:created xsi:type="dcterms:W3CDTF">2022-10-26T15:07:21Z</dcterms:created>
  <dcterms:modified xsi:type="dcterms:W3CDTF">2023-08-03T23:47:32Z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