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Helvetica Neue" panose="020B0604020202020204" charset="0"/>
      <p:regular r:id="rId16"/>
      <p:bold r:id="rId17"/>
      <p:italic r:id="rId18"/>
      <p:boldItalic r:id="rId19"/>
    </p:embeddedFont>
    <p:embeddedFont>
      <p:font typeface="Roboto" panose="02000000000000000000" pitchFamily="2" charset="0"/>
      <p:regular r:id="rId20"/>
      <p:bold r:id="rId21"/>
      <p:italic r:id="rId22"/>
      <p:boldItalic r:id="rId23"/>
    </p:embeddedFont>
    <p:embeddedFont>
      <p:font typeface="Teko" panose="020B0604020202020204" charset="0"/>
      <p:regular r:id="rId24"/>
      <p:bold r:id="rId25"/>
    </p:embeddedFont>
    <p:embeddedFont>
      <p:font typeface="Verdana Pro" panose="020B0604030504040204" pitchFamily="3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0" roundtripDataSignature="AMtx7mhSoMsfiCyzs4lHcbdMmiW5vREt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customschemas.google.com/relationships/presentationmetadata" Target="metadata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RA BEATRIZ ALVARADO GAONA" userId="0e8d9c2809b164eb" providerId="LiveId" clId="{E3873511-94E0-44AF-8E68-F71C977DA99C}"/>
    <pc:docChg chg="modSld">
      <pc:chgData name="AURA BEATRIZ ALVARADO GAONA" userId="0e8d9c2809b164eb" providerId="LiveId" clId="{E3873511-94E0-44AF-8E68-F71C977DA99C}" dt="2023-09-18T20:37:02.228" v="4" actId="14100"/>
      <pc:docMkLst>
        <pc:docMk/>
      </pc:docMkLst>
      <pc:sldChg chg="modSp mod">
        <pc:chgData name="AURA BEATRIZ ALVARADO GAONA" userId="0e8d9c2809b164eb" providerId="LiveId" clId="{E3873511-94E0-44AF-8E68-F71C977DA99C}" dt="2023-09-18T20:37:02.228" v="4" actId="14100"/>
        <pc:sldMkLst>
          <pc:docMk/>
          <pc:sldMk cId="0" sldId="261"/>
        </pc:sldMkLst>
        <pc:spChg chg="mod">
          <ac:chgData name="AURA BEATRIZ ALVARADO GAONA" userId="0e8d9c2809b164eb" providerId="LiveId" clId="{E3873511-94E0-44AF-8E68-F71C977DA99C}" dt="2023-09-18T20:37:02.228" v="4" actId="14100"/>
          <ac:spMkLst>
            <pc:docMk/>
            <pc:sldMk cId="0" sldId="261"/>
            <ac:spMk id="19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s-CO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O"/>
              <a:t>Elaborado por: </a:t>
            </a:r>
            <a:r>
              <a:rPr lang="es-CO">
                <a:latin typeface="Helvetica Neue"/>
                <a:ea typeface="Helvetica Neue"/>
                <a:cs typeface="Helvetica Neue"/>
                <a:sym typeface="Helvetica Neue"/>
              </a:rPr>
              <a:t>Gladys Baquero Páez, Martha Adela Hernández Quintero, Sady Fernando Castañeda y Rodolfo Noriega Formadoras y formadores del Programa todos a Aprender</a:t>
            </a:r>
            <a:endParaRPr/>
          </a:p>
        </p:txBody>
      </p:sp>
      <p:sp>
        <p:nvSpPr>
          <p:cNvPr id="99" name="Google Shape;9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6" name="Google Shape;10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O"/>
              <a:t>Desde la estructura resaltaremos el momento de la trayectoria básica</a:t>
            </a:r>
            <a:endParaRPr/>
          </a:p>
        </p:txBody>
      </p:sp>
      <p:sp>
        <p:nvSpPr>
          <p:cNvPr id="143" name="Google Shape;14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O"/>
              <a:t>Desde la estructura resaltaremos el momento de la trayectoria básica</a:t>
            </a:r>
            <a:endParaRPr/>
          </a:p>
        </p:txBody>
      </p:sp>
      <p:sp>
        <p:nvSpPr>
          <p:cNvPr id="158" name="Google Shape;15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O"/>
              <a:t>Desde la estructura resaltaremos el momento de la trayectoria básica</a:t>
            </a:r>
            <a:endParaRPr/>
          </a:p>
        </p:txBody>
      </p:sp>
      <p:sp>
        <p:nvSpPr>
          <p:cNvPr id="186" name="Google Shape;18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O"/>
              <a:t>Desde la estructura resaltaremos el momento de la trayectoria básica</a:t>
            </a:r>
            <a:endParaRPr/>
          </a:p>
        </p:txBody>
      </p:sp>
      <p:sp>
        <p:nvSpPr>
          <p:cNvPr id="203" name="Google Shape;20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CO"/>
              <a:t>Desde la estructura resaltaremos el momento de la trayectoria básica</a:t>
            </a:r>
            <a:endParaRPr/>
          </a:p>
        </p:txBody>
      </p:sp>
      <p:sp>
        <p:nvSpPr>
          <p:cNvPr id="211" name="Google Shape;21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9" name="Google Shape;21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eño personalizado">
  <p:cSld name="Diseño personalizado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pic>
        <p:nvPicPr>
          <p:cNvPr id="19" name="Google Shape;19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50"/>
            <a:ext cx="12192000" cy="6858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7" name="Google Shape;77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8" name="Google Shape;78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8100"/>
            <a:ext cx="12191733" cy="6858149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1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Helvetica Neue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" name="Google Shape;24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apositiva de título">
  <p:cSld name="1_Diapositiva de título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50"/>
            <a:ext cx="12192000" cy="6858298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Helvetica Neue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1" name="Google Shape;31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pic>
        <p:nvPicPr>
          <p:cNvPr id="34" name="Google Shape;34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6" y="0"/>
            <a:ext cx="12191733" cy="68581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Helvetica Neue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pic>
        <p:nvPicPr>
          <p:cNvPr id="45" name="Google Shape;45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50"/>
            <a:ext cx="12192000" cy="6858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8" name="Google Shape;58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0" name="Google Shape;70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1" name="Google Shape;71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Helvetica Neue"/>
              <a:buNone/>
              <a:defRPr sz="4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youtube.com/watch?v=tFA3TLx2Qbw" TargetMode="External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jp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2"/>
          <p:cNvPicPr preferRelativeResize="0"/>
          <p:nvPr/>
        </p:nvPicPr>
        <p:blipFill rotWithShape="1">
          <a:blip r:embed="rId3">
            <a:alphaModFix/>
          </a:blip>
          <a:srcRect l="12395" t="28998" r="17795" b="32597"/>
          <a:stretch/>
        </p:blipFill>
        <p:spPr>
          <a:xfrm>
            <a:off x="3261094" y="411873"/>
            <a:ext cx="2233463" cy="1228724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"/>
          <p:cNvSpPr txBox="1">
            <a:spLocks noGrp="1"/>
          </p:cNvSpPr>
          <p:nvPr>
            <p:ph type="ctrTitle"/>
          </p:nvPr>
        </p:nvSpPr>
        <p:spPr>
          <a:xfrm>
            <a:off x="600722" y="3429000"/>
            <a:ext cx="8037251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Helvetica Neue"/>
              <a:buNone/>
            </a:pPr>
            <a:r>
              <a:rPr lang="es-CO" sz="32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s-CO" sz="2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REFLEXIÓN: FORTALEZAS, TENSIONES Y DESAFÍOS EN EXPERIENCIAS AUTÉNTICAS DE PLANEACIÓN DE AULA” </a:t>
            </a:r>
            <a:br>
              <a:rPr lang="es-CO" sz="3200">
                <a:solidFill>
                  <a:schemeClr val="lt1"/>
                </a:solidFill>
                <a:highlight>
                  <a:srgbClr val="FCF9F6"/>
                </a:highlight>
                <a:latin typeface="Calibri"/>
                <a:ea typeface="Calibri"/>
                <a:cs typeface="Calibri"/>
                <a:sym typeface="Calibri"/>
              </a:rPr>
            </a:br>
            <a:endParaRPr sz="3200">
              <a:solidFill>
                <a:schemeClr val="lt1"/>
              </a:solidFill>
              <a:highlight>
                <a:srgbClr val="FCF9F6"/>
              </a:highlight>
            </a:endParaRPr>
          </a:p>
        </p:txBody>
      </p:sp>
      <p:sp>
        <p:nvSpPr>
          <p:cNvPr id="103" name="Google Shape;103;p2"/>
          <p:cNvSpPr txBox="1"/>
          <p:nvPr/>
        </p:nvSpPr>
        <p:spPr>
          <a:xfrm>
            <a:off x="1704513" y="2332850"/>
            <a:ext cx="6063448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Módulo II Ruta PTA 2023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MOMENTO VER</a:t>
            </a:r>
            <a:endParaRPr sz="2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/>
          <p:nvPr/>
        </p:nvSpPr>
        <p:spPr>
          <a:xfrm>
            <a:off x="5080339" y="6639446"/>
            <a:ext cx="2031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O" sz="11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www.mineducacion.gov.co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9753" y="819544"/>
            <a:ext cx="981096" cy="542489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3"/>
          <p:cNvSpPr/>
          <p:nvPr/>
        </p:nvSpPr>
        <p:spPr>
          <a:xfrm>
            <a:off x="2032002" y="861891"/>
            <a:ext cx="7813356" cy="542489"/>
          </a:xfrm>
          <a:prstGeom prst="rect">
            <a:avLst/>
          </a:prstGeom>
          <a:solidFill>
            <a:srgbClr val="80201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Presentación: VER</a:t>
            </a:r>
            <a:endParaRPr/>
          </a:p>
        </p:txBody>
      </p:sp>
      <p:grpSp>
        <p:nvGrpSpPr>
          <p:cNvPr id="111" name="Google Shape;111;p3"/>
          <p:cNvGrpSpPr/>
          <p:nvPr/>
        </p:nvGrpSpPr>
        <p:grpSpPr>
          <a:xfrm>
            <a:off x="2556398" y="1781716"/>
            <a:ext cx="8126009" cy="3942651"/>
            <a:chOff x="862541" y="2439931"/>
            <a:chExt cx="5946083" cy="2623341"/>
          </a:xfrm>
        </p:grpSpPr>
        <p:grpSp>
          <p:nvGrpSpPr>
            <p:cNvPr id="112" name="Google Shape;112;p3"/>
            <p:cNvGrpSpPr/>
            <p:nvPr/>
          </p:nvGrpSpPr>
          <p:grpSpPr>
            <a:xfrm>
              <a:off x="2370255" y="2439931"/>
              <a:ext cx="1516230" cy="2623341"/>
              <a:chOff x="3098059" y="1415363"/>
              <a:chExt cx="1516230" cy="2623341"/>
            </a:xfrm>
          </p:grpSpPr>
          <p:sp>
            <p:nvSpPr>
              <p:cNvPr id="113" name="Google Shape;113;p3"/>
              <p:cNvSpPr/>
              <p:nvPr/>
            </p:nvSpPr>
            <p:spPr>
              <a:xfrm>
                <a:off x="3098059" y="1848613"/>
                <a:ext cx="1456750" cy="2190091"/>
              </a:xfrm>
              <a:custGeom>
                <a:avLst/>
                <a:gdLst/>
                <a:ahLst/>
                <a:cxnLst/>
                <a:rect l="l" t="t" r="r" b="b"/>
                <a:pathLst>
                  <a:path w="58270" h="94953" extrusionOk="0">
                    <a:moveTo>
                      <a:pt x="1" y="0"/>
                    </a:moveTo>
                    <a:lnTo>
                      <a:pt x="1" y="94952"/>
                    </a:lnTo>
                    <a:lnTo>
                      <a:pt x="58270" y="94952"/>
                    </a:lnTo>
                    <a:lnTo>
                      <a:pt x="58270" y="0"/>
                    </a:lnTo>
                    <a:close/>
                  </a:path>
                </a:pathLst>
              </a:custGeom>
              <a:solidFill>
                <a:srgbClr val="E1EF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" name="Google Shape;114;p3"/>
              <p:cNvSpPr/>
              <p:nvPr/>
            </p:nvSpPr>
            <p:spPr>
              <a:xfrm>
                <a:off x="3458038" y="1415363"/>
                <a:ext cx="725400" cy="802225"/>
              </a:xfrm>
              <a:custGeom>
                <a:avLst/>
                <a:gdLst/>
                <a:ahLst/>
                <a:cxnLst/>
                <a:rect l="l" t="t" r="r" b="b"/>
                <a:pathLst>
                  <a:path w="29016" h="32089" extrusionOk="0">
                    <a:moveTo>
                      <a:pt x="14508" y="1"/>
                    </a:moveTo>
                    <a:cubicBezTo>
                      <a:pt x="13708" y="1"/>
                      <a:pt x="12907" y="209"/>
                      <a:pt x="12192" y="626"/>
                    </a:cubicBezTo>
                    <a:lnTo>
                      <a:pt x="2310" y="6329"/>
                    </a:lnTo>
                    <a:cubicBezTo>
                      <a:pt x="882" y="7151"/>
                      <a:pt x="0" y="8686"/>
                      <a:pt x="0" y="10341"/>
                    </a:cubicBezTo>
                    <a:lnTo>
                      <a:pt x="0" y="21748"/>
                    </a:lnTo>
                    <a:cubicBezTo>
                      <a:pt x="0" y="23403"/>
                      <a:pt x="882" y="24938"/>
                      <a:pt x="2310" y="25760"/>
                    </a:cubicBezTo>
                    <a:lnTo>
                      <a:pt x="12192" y="31463"/>
                    </a:lnTo>
                    <a:cubicBezTo>
                      <a:pt x="12907" y="31880"/>
                      <a:pt x="13708" y="32088"/>
                      <a:pt x="14508" y="32088"/>
                    </a:cubicBezTo>
                    <a:cubicBezTo>
                      <a:pt x="15309" y="32088"/>
                      <a:pt x="16110" y="31880"/>
                      <a:pt x="16824" y="31463"/>
                    </a:cubicBezTo>
                    <a:lnTo>
                      <a:pt x="26706" y="25760"/>
                    </a:lnTo>
                    <a:cubicBezTo>
                      <a:pt x="28135" y="24938"/>
                      <a:pt x="29016" y="23403"/>
                      <a:pt x="29016" y="21748"/>
                    </a:cubicBezTo>
                    <a:lnTo>
                      <a:pt x="29016" y="10341"/>
                    </a:lnTo>
                    <a:cubicBezTo>
                      <a:pt x="29016" y="8686"/>
                      <a:pt x="28135" y="7151"/>
                      <a:pt x="26706" y="6329"/>
                    </a:cubicBezTo>
                    <a:lnTo>
                      <a:pt x="16824" y="626"/>
                    </a:lnTo>
                    <a:cubicBezTo>
                      <a:pt x="16110" y="209"/>
                      <a:pt x="15309" y="1"/>
                      <a:pt x="14508" y="1"/>
                    </a:cubicBezTo>
                    <a:close/>
                  </a:path>
                </a:pathLst>
              </a:custGeom>
              <a:solidFill>
                <a:srgbClr val="69E781"/>
              </a:solidFill>
              <a:ln w="37200" cap="flat" cmpd="sng">
                <a:solidFill>
                  <a:srgbClr val="FFFFFF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" name="Google Shape;115;p3"/>
              <p:cNvSpPr txBox="1"/>
              <p:nvPr/>
            </p:nvSpPr>
            <p:spPr>
              <a:xfrm>
                <a:off x="3157489" y="2344336"/>
                <a:ext cx="1456800" cy="107588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CO" sz="1400" b="1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Experiencias sobre la planeación (Video) “Las voces de las maestras y los maestros</a:t>
                </a:r>
                <a:endParaRPr/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CO" sz="1400" b="1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45 minutos</a:t>
                </a: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16" name="Google Shape;116;p3"/>
              <p:cNvSpPr/>
              <p:nvPr/>
            </p:nvSpPr>
            <p:spPr>
              <a:xfrm>
                <a:off x="3791115" y="3267817"/>
                <a:ext cx="152400" cy="152400"/>
              </a:xfrm>
              <a:prstGeom prst="ellipse">
                <a:avLst/>
              </a:prstGeom>
              <a:solidFill>
                <a:srgbClr val="69E781"/>
              </a:solidFill>
              <a:ln w="1905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7" name="Google Shape;117;p3"/>
            <p:cNvGrpSpPr/>
            <p:nvPr/>
          </p:nvGrpSpPr>
          <p:grpSpPr>
            <a:xfrm>
              <a:off x="5322553" y="2439931"/>
              <a:ext cx="1486071" cy="2623341"/>
              <a:chOff x="6050357" y="1415363"/>
              <a:chExt cx="1486071" cy="2623341"/>
            </a:xfrm>
          </p:grpSpPr>
          <p:sp>
            <p:nvSpPr>
              <p:cNvPr id="118" name="Google Shape;118;p3"/>
              <p:cNvSpPr/>
              <p:nvPr/>
            </p:nvSpPr>
            <p:spPr>
              <a:xfrm>
                <a:off x="6079678" y="1848613"/>
                <a:ext cx="1456750" cy="2190091"/>
              </a:xfrm>
              <a:custGeom>
                <a:avLst/>
                <a:gdLst/>
                <a:ahLst/>
                <a:cxnLst/>
                <a:rect l="l" t="t" r="r" b="b"/>
                <a:pathLst>
                  <a:path w="58270" h="94953" extrusionOk="0">
                    <a:moveTo>
                      <a:pt x="1" y="0"/>
                    </a:moveTo>
                    <a:lnTo>
                      <a:pt x="1" y="94952"/>
                    </a:lnTo>
                    <a:lnTo>
                      <a:pt x="58270" y="94952"/>
                    </a:lnTo>
                    <a:lnTo>
                      <a:pt x="58270" y="0"/>
                    </a:lnTo>
                    <a:close/>
                  </a:path>
                </a:pathLst>
              </a:custGeom>
              <a:solidFill>
                <a:srgbClr val="9CC2E5"/>
              </a:solidFill>
              <a:ln w="9525" cap="flat" cmpd="sng">
                <a:solidFill>
                  <a:srgbClr val="B3C6E7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" name="Google Shape;119;p3"/>
              <p:cNvSpPr/>
              <p:nvPr/>
            </p:nvSpPr>
            <p:spPr>
              <a:xfrm>
                <a:off x="6449488" y="1415363"/>
                <a:ext cx="725700" cy="802225"/>
              </a:xfrm>
              <a:custGeom>
                <a:avLst/>
                <a:gdLst/>
                <a:ahLst/>
                <a:cxnLst/>
                <a:rect l="l" t="t" r="r" b="b"/>
                <a:pathLst>
                  <a:path w="29028" h="32089" extrusionOk="0">
                    <a:moveTo>
                      <a:pt x="14514" y="1"/>
                    </a:moveTo>
                    <a:cubicBezTo>
                      <a:pt x="13713" y="1"/>
                      <a:pt x="12913" y="209"/>
                      <a:pt x="12192" y="626"/>
                    </a:cubicBezTo>
                    <a:lnTo>
                      <a:pt x="2322" y="6329"/>
                    </a:lnTo>
                    <a:cubicBezTo>
                      <a:pt x="881" y="7151"/>
                      <a:pt x="0" y="8686"/>
                      <a:pt x="0" y="10341"/>
                    </a:cubicBezTo>
                    <a:lnTo>
                      <a:pt x="0" y="21748"/>
                    </a:lnTo>
                    <a:cubicBezTo>
                      <a:pt x="0" y="23403"/>
                      <a:pt x="881" y="24938"/>
                      <a:pt x="2322" y="25760"/>
                    </a:cubicBezTo>
                    <a:lnTo>
                      <a:pt x="12192" y="31463"/>
                    </a:lnTo>
                    <a:cubicBezTo>
                      <a:pt x="12913" y="31880"/>
                      <a:pt x="13713" y="32088"/>
                      <a:pt x="14514" y="32088"/>
                    </a:cubicBezTo>
                    <a:cubicBezTo>
                      <a:pt x="15315" y="32088"/>
                      <a:pt x="16115" y="31880"/>
                      <a:pt x="16836" y="31463"/>
                    </a:cubicBezTo>
                    <a:lnTo>
                      <a:pt x="26706" y="25760"/>
                    </a:lnTo>
                    <a:cubicBezTo>
                      <a:pt x="28147" y="24938"/>
                      <a:pt x="29028" y="23403"/>
                      <a:pt x="29028" y="21748"/>
                    </a:cubicBezTo>
                    <a:lnTo>
                      <a:pt x="29028" y="10341"/>
                    </a:lnTo>
                    <a:cubicBezTo>
                      <a:pt x="29028" y="8686"/>
                      <a:pt x="28147" y="7151"/>
                      <a:pt x="26706" y="6329"/>
                    </a:cubicBezTo>
                    <a:lnTo>
                      <a:pt x="16836" y="626"/>
                    </a:lnTo>
                    <a:cubicBezTo>
                      <a:pt x="16115" y="209"/>
                      <a:pt x="15315" y="1"/>
                      <a:pt x="14514" y="1"/>
                    </a:cubicBezTo>
                    <a:close/>
                  </a:path>
                </a:pathLst>
              </a:custGeom>
              <a:solidFill>
                <a:srgbClr val="4949E7"/>
              </a:solidFill>
              <a:ln w="37200" cap="flat" cmpd="sng">
                <a:solidFill>
                  <a:srgbClr val="FFFFFF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" name="Google Shape;120;p3"/>
              <p:cNvSpPr txBox="1"/>
              <p:nvPr/>
            </p:nvSpPr>
            <p:spPr>
              <a:xfrm>
                <a:off x="6050357" y="2522180"/>
                <a:ext cx="1456800" cy="10326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CO" sz="1400" b="1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Conclusiones y Cierre </a:t>
                </a:r>
                <a:endParaRPr/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CO" sz="1400" b="1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15 minutos</a:t>
                </a: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" name="Google Shape;121;p3"/>
              <p:cNvSpPr/>
              <p:nvPr/>
            </p:nvSpPr>
            <p:spPr>
              <a:xfrm>
                <a:off x="6744204" y="3078707"/>
                <a:ext cx="152400" cy="152400"/>
              </a:xfrm>
              <a:prstGeom prst="ellipse">
                <a:avLst/>
              </a:prstGeom>
              <a:solidFill>
                <a:srgbClr val="4949E7"/>
              </a:solidFill>
              <a:ln w="1905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2" name="Google Shape;122;p3"/>
            <p:cNvGrpSpPr/>
            <p:nvPr/>
          </p:nvGrpSpPr>
          <p:grpSpPr>
            <a:xfrm>
              <a:off x="862541" y="2439931"/>
              <a:ext cx="1491741" cy="2599763"/>
              <a:chOff x="1605146" y="1415363"/>
              <a:chExt cx="1491741" cy="2599763"/>
            </a:xfrm>
          </p:grpSpPr>
          <p:sp>
            <p:nvSpPr>
              <p:cNvPr id="123" name="Google Shape;123;p3"/>
              <p:cNvSpPr/>
              <p:nvPr/>
            </p:nvSpPr>
            <p:spPr>
              <a:xfrm>
                <a:off x="1605146" y="1825035"/>
                <a:ext cx="1465375" cy="2190091"/>
              </a:xfrm>
              <a:custGeom>
                <a:avLst/>
                <a:gdLst/>
                <a:ahLst/>
                <a:cxnLst/>
                <a:rect l="l" t="t" r="r" b="b"/>
                <a:pathLst>
                  <a:path w="58615" h="94953" extrusionOk="0">
                    <a:moveTo>
                      <a:pt x="0" y="0"/>
                    </a:moveTo>
                    <a:lnTo>
                      <a:pt x="0" y="94952"/>
                    </a:lnTo>
                    <a:lnTo>
                      <a:pt x="58615" y="94952"/>
                    </a:lnTo>
                    <a:lnTo>
                      <a:pt x="58615" y="0"/>
                    </a:ln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" name="Google Shape;124;p3"/>
              <p:cNvSpPr/>
              <p:nvPr/>
            </p:nvSpPr>
            <p:spPr>
              <a:xfrm>
                <a:off x="1960238" y="1415363"/>
                <a:ext cx="725700" cy="802225"/>
              </a:xfrm>
              <a:custGeom>
                <a:avLst/>
                <a:gdLst/>
                <a:ahLst/>
                <a:cxnLst/>
                <a:rect l="l" t="t" r="r" b="b"/>
                <a:pathLst>
                  <a:path w="29028" h="32089" extrusionOk="0">
                    <a:moveTo>
                      <a:pt x="14514" y="1"/>
                    </a:moveTo>
                    <a:cubicBezTo>
                      <a:pt x="13713" y="1"/>
                      <a:pt x="12913" y="209"/>
                      <a:pt x="12192" y="626"/>
                    </a:cubicBezTo>
                    <a:lnTo>
                      <a:pt x="2322" y="6329"/>
                    </a:lnTo>
                    <a:cubicBezTo>
                      <a:pt x="881" y="7151"/>
                      <a:pt x="0" y="8686"/>
                      <a:pt x="0" y="10341"/>
                    </a:cubicBezTo>
                    <a:lnTo>
                      <a:pt x="0" y="21748"/>
                    </a:lnTo>
                    <a:cubicBezTo>
                      <a:pt x="0" y="23403"/>
                      <a:pt x="881" y="24938"/>
                      <a:pt x="2322" y="25760"/>
                    </a:cubicBezTo>
                    <a:lnTo>
                      <a:pt x="12192" y="31463"/>
                    </a:lnTo>
                    <a:cubicBezTo>
                      <a:pt x="12913" y="31880"/>
                      <a:pt x="13713" y="32088"/>
                      <a:pt x="14514" y="32088"/>
                    </a:cubicBezTo>
                    <a:cubicBezTo>
                      <a:pt x="15315" y="32088"/>
                      <a:pt x="16115" y="31880"/>
                      <a:pt x="16836" y="31463"/>
                    </a:cubicBezTo>
                    <a:lnTo>
                      <a:pt x="26706" y="25760"/>
                    </a:lnTo>
                    <a:cubicBezTo>
                      <a:pt x="28147" y="24938"/>
                      <a:pt x="29028" y="23403"/>
                      <a:pt x="29028" y="21748"/>
                    </a:cubicBezTo>
                    <a:lnTo>
                      <a:pt x="29028" y="10341"/>
                    </a:lnTo>
                    <a:cubicBezTo>
                      <a:pt x="29028" y="8686"/>
                      <a:pt x="28147" y="7151"/>
                      <a:pt x="26706" y="6329"/>
                    </a:cubicBezTo>
                    <a:lnTo>
                      <a:pt x="16836" y="626"/>
                    </a:lnTo>
                    <a:cubicBezTo>
                      <a:pt x="16115" y="209"/>
                      <a:pt x="15315" y="1"/>
                      <a:pt x="14514" y="1"/>
                    </a:cubicBezTo>
                    <a:close/>
                  </a:path>
                </a:pathLst>
              </a:custGeom>
              <a:solidFill>
                <a:srgbClr val="5EB2FC"/>
              </a:solidFill>
              <a:ln w="37200" cap="flat" cmpd="sng">
                <a:solidFill>
                  <a:srgbClr val="FFFFFF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" name="Google Shape;125;p3"/>
              <p:cNvSpPr txBox="1"/>
              <p:nvPr/>
            </p:nvSpPr>
            <p:spPr>
              <a:xfrm>
                <a:off x="1631387" y="2505413"/>
                <a:ext cx="1465500" cy="11465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CO" sz="1400" b="1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Dinámica entrada: Intercambio de Emociones</a:t>
                </a:r>
                <a:endParaRPr/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CO" sz="1400" b="1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15 minutos</a:t>
                </a: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" name="Google Shape;126;p3"/>
              <p:cNvSpPr/>
              <p:nvPr/>
            </p:nvSpPr>
            <p:spPr>
              <a:xfrm>
                <a:off x="2246888" y="3143865"/>
                <a:ext cx="152400" cy="152400"/>
              </a:xfrm>
              <a:prstGeom prst="ellipse">
                <a:avLst/>
              </a:prstGeom>
              <a:solidFill>
                <a:srgbClr val="5EB2FC"/>
              </a:solidFill>
              <a:ln w="1905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27" name="Google Shape;127;p3"/>
            <p:cNvGrpSpPr/>
            <p:nvPr/>
          </p:nvGrpSpPr>
          <p:grpSpPr>
            <a:xfrm>
              <a:off x="3857952" y="2439931"/>
              <a:ext cx="1487697" cy="2623341"/>
              <a:chOff x="4585756" y="1415363"/>
              <a:chExt cx="1487697" cy="2623341"/>
            </a:xfrm>
          </p:grpSpPr>
          <p:sp>
            <p:nvSpPr>
              <p:cNvPr id="128" name="Google Shape;128;p3"/>
              <p:cNvSpPr/>
              <p:nvPr/>
            </p:nvSpPr>
            <p:spPr>
              <a:xfrm>
                <a:off x="4585756" y="1848613"/>
                <a:ext cx="1456750" cy="2190091"/>
              </a:xfrm>
              <a:custGeom>
                <a:avLst/>
                <a:gdLst/>
                <a:ahLst/>
                <a:cxnLst/>
                <a:rect l="l" t="t" r="r" b="b"/>
                <a:pathLst>
                  <a:path w="58270" h="94953" extrusionOk="0">
                    <a:moveTo>
                      <a:pt x="0" y="0"/>
                    </a:moveTo>
                    <a:lnTo>
                      <a:pt x="0" y="94952"/>
                    </a:lnTo>
                    <a:lnTo>
                      <a:pt x="58270" y="94952"/>
                    </a:lnTo>
                    <a:lnTo>
                      <a:pt x="58270" y="0"/>
                    </a:lnTo>
                    <a:close/>
                  </a:path>
                </a:pathLst>
              </a:custGeom>
              <a:solidFill>
                <a:srgbClr val="FBE4D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" name="Google Shape;129;p3"/>
              <p:cNvSpPr/>
              <p:nvPr/>
            </p:nvSpPr>
            <p:spPr>
              <a:xfrm>
                <a:off x="4955538" y="1415363"/>
                <a:ext cx="725725" cy="802225"/>
              </a:xfrm>
              <a:custGeom>
                <a:avLst/>
                <a:gdLst/>
                <a:ahLst/>
                <a:cxnLst/>
                <a:rect l="l" t="t" r="r" b="b"/>
                <a:pathLst>
                  <a:path w="29029" h="32089" extrusionOk="0">
                    <a:moveTo>
                      <a:pt x="14515" y="1"/>
                    </a:moveTo>
                    <a:cubicBezTo>
                      <a:pt x="13714" y="1"/>
                      <a:pt x="12913" y="209"/>
                      <a:pt x="12193" y="626"/>
                    </a:cubicBezTo>
                    <a:lnTo>
                      <a:pt x="2323" y="6329"/>
                    </a:lnTo>
                    <a:cubicBezTo>
                      <a:pt x="882" y="7151"/>
                      <a:pt x="1" y="8686"/>
                      <a:pt x="1" y="10341"/>
                    </a:cubicBezTo>
                    <a:lnTo>
                      <a:pt x="1" y="21748"/>
                    </a:lnTo>
                    <a:cubicBezTo>
                      <a:pt x="1" y="23403"/>
                      <a:pt x="882" y="24938"/>
                      <a:pt x="2323" y="25760"/>
                    </a:cubicBezTo>
                    <a:lnTo>
                      <a:pt x="12193" y="31463"/>
                    </a:lnTo>
                    <a:cubicBezTo>
                      <a:pt x="12913" y="31880"/>
                      <a:pt x="13714" y="32088"/>
                      <a:pt x="14515" y="32088"/>
                    </a:cubicBezTo>
                    <a:cubicBezTo>
                      <a:pt x="15315" y="32088"/>
                      <a:pt x="16116" y="31880"/>
                      <a:pt x="16836" y="31463"/>
                    </a:cubicBezTo>
                    <a:lnTo>
                      <a:pt x="26707" y="25760"/>
                    </a:lnTo>
                    <a:cubicBezTo>
                      <a:pt x="28147" y="24938"/>
                      <a:pt x="29028" y="23403"/>
                      <a:pt x="29028" y="21748"/>
                    </a:cubicBezTo>
                    <a:lnTo>
                      <a:pt x="29028" y="10341"/>
                    </a:lnTo>
                    <a:cubicBezTo>
                      <a:pt x="29028" y="8686"/>
                      <a:pt x="28147" y="7151"/>
                      <a:pt x="26707" y="6329"/>
                    </a:cubicBezTo>
                    <a:lnTo>
                      <a:pt x="16836" y="626"/>
                    </a:lnTo>
                    <a:cubicBezTo>
                      <a:pt x="16116" y="209"/>
                      <a:pt x="15315" y="1"/>
                      <a:pt x="14515" y="1"/>
                    </a:cubicBezTo>
                    <a:close/>
                  </a:path>
                </a:pathLst>
              </a:custGeom>
              <a:solidFill>
                <a:srgbClr val="FCBD24"/>
              </a:solidFill>
              <a:ln w="37200" cap="flat" cmpd="sng">
                <a:solidFill>
                  <a:srgbClr val="FFFFFF"/>
                </a:solidFill>
                <a:prstDash val="solid"/>
                <a:miter lim="1190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" name="Google Shape;130;p3"/>
              <p:cNvSpPr txBox="1"/>
              <p:nvPr/>
            </p:nvSpPr>
            <p:spPr>
              <a:xfrm>
                <a:off x="4592717" y="2497728"/>
                <a:ext cx="1480736" cy="129227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CO" sz="1400" b="1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Oportunidades de transformación: Reflexiones Planeación procesos educativos</a:t>
                </a:r>
                <a:endParaRPr/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CO" sz="1400" b="1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40 minutos</a:t>
                </a:r>
                <a:endParaRPr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" name="Google Shape;131;p3"/>
              <p:cNvSpPr/>
              <p:nvPr/>
            </p:nvSpPr>
            <p:spPr>
              <a:xfrm>
                <a:off x="5268561" y="3387768"/>
                <a:ext cx="152400" cy="152400"/>
              </a:xfrm>
              <a:prstGeom prst="ellipse">
                <a:avLst/>
              </a:prstGeom>
              <a:solidFill>
                <a:srgbClr val="FCBD24"/>
              </a:solidFill>
              <a:ln w="1905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132" name="Google Shape;132;p3" descr="Forma&#10;&#10;Descripción generada automáticamente con confianza baja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17936" y="747258"/>
            <a:ext cx="722854" cy="722854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3"/>
          <p:cNvSpPr/>
          <p:nvPr/>
        </p:nvSpPr>
        <p:spPr>
          <a:xfrm>
            <a:off x="499932" y="2397417"/>
            <a:ext cx="2002604" cy="3291514"/>
          </a:xfrm>
          <a:custGeom>
            <a:avLst/>
            <a:gdLst/>
            <a:ahLst/>
            <a:cxnLst/>
            <a:rect l="l" t="t" r="r" b="b"/>
            <a:pathLst>
              <a:path w="58615" h="94953" extrusionOk="0">
                <a:moveTo>
                  <a:pt x="0" y="0"/>
                </a:moveTo>
                <a:lnTo>
                  <a:pt x="0" y="94952"/>
                </a:lnTo>
                <a:lnTo>
                  <a:pt x="58615" y="94952"/>
                </a:lnTo>
                <a:lnTo>
                  <a:pt x="58615" y="0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Saludo y presentación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 minutos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3"/>
          <p:cNvSpPr/>
          <p:nvPr/>
        </p:nvSpPr>
        <p:spPr>
          <a:xfrm>
            <a:off x="1042703" y="1781716"/>
            <a:ext cx="991787" cy="1205674"/>
          </a:xfrm>
          <a:custGeom>
            <a:avLst/>
            <a:gdLst/>
            <a:ahLst/>
            <a:cxnLst/>
            <a:rect l="l" t="t" r="r" b="b"/>
            <a:pathLst>
              <a:path w="29029" h="32089" extrusionOk="0">
                <a:moveTo>
                  <a:pt x="14515" y="1"/>
                </a:moveTo>
                <a:cubicBezTo>
                  <a:pt x="13714" y="1"/>
                  <a:pt x="12913" y="209"/>
                  <a:pt x="12193" y="626"/>
                </a:cubicBezTo>
                <a:lnTo>
                  <a:pt x="2323" y="6329"/>
                </a:lnTo>
                <a:cubicBezTo>
                  <a:pt x="882" y="7151"/>
                  <a:pt x="1" y="8686"/>
                  <a:pt x="1" y="10341"/>
                </a:cubicBezTo>
                <a:lnTo>
                  <a:pt x="1" y="21748"/>
                </a:lnTo>
                <a:cubicBezTo>
                  <a:pt x="1" y="23403"/>
                  <a:pt x="882" y="24938"/>
                  <a:pt x="2323" y="25760"/>
                </a:cubicBezTo>
                <a:lnTo>
                  <a:pt x="12193" y="31463"/>
                </a:lnTo>
                <a:cubicBezTo>
                  <a:pt x="12913" y="31880"/>
                  <a:pt x="13714" y="32088"/>
                  <a:pt x="14515" y="32088"/>
                </a:cubicBezTo>
                <a:cubicBezTo>
                  <a:pt x="15315" y="32088"/>
                  <a:pt x="16116" y="31880"/>
                  <a:pt x="16836" y="31463"/>
                </a:cubicBezTo>
                <a:lnTo>
                  <a:pt x="26707" y="25760"/>
                </a:lnTo>
                <a:cubicBezTo>
                  <a:pt x="28147" y="24938"/>
                  <a:pt x="29028" y="23403"/>
                  <a:pt x="29028" y="21748"/>
                </a:cubicBezTo>
                <a:lnTo>
                  <a:pt x="29028" y="10341"/>
                </a:lnTo>
                <a:cubicBezTo>
                  <a:pt x="29028" y="8686"/>
                  <a:pt x="28147" y="7151"/>
                  <a:pt x="26707" y="6329"/>
                </a:cubicBezTo>
                <a:lnTo>
                  <a:pt x="16836" y="626"/>
                </a:lnTo>
                <a:cubicBezTo>
                  <a:pt x="16116" y="209"/>
                  <a:pt x="15315" y="1"/>
                  <a:pt x="14515" y="1"/>
                </a:cubicBezTo>
                <a:close/>
              </a:path>
            </a:pathLst>
          </a:custGeom>
          <a:solidFill>
            <a:srgbClr val="AB70B0"/>
          </a:solidFill>
          <a:ln w="37200" cap="flat" cmpd="sng">
            <a:solidFill>
              <a:srgbClr val="FFFFFF"/>
            </a:solidFill>
            <a:prstDash val="solid"/>
            <a:miter lim="11906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p3" descr="Espacio educativo | PPT"/>
          <p:cNvPicPr preferRelativeResize="0"/>
          <p:nvPr/>
        </p:nvPicPr>
        <p:blipFill rotWithShape="1">
          <a:blip r:embed="rId5">
            <a:alphaModFix/>
          </a:blip>
          <a:srcRect l="29062" t="4999" r="32188" b="41667"/>
          <a:stretch/>
        </p:blipFill>
        <p:spPr>
          <a:xfrm>
            <a:off x="1200458" y="2030731"/>
            <a:ext cx="676275" cy="697865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3"/>
          <p:cNvSpPr/>
          <p:nvPr/>
        </p:nvSpPr>
        <p:spPr>
          <a:xfrm>
            <a:off x="1126224" y="4264980"/>
            <a:ext cx="208272" cy="229044"/>
          </a:xfrm>
          <a:prstGeom prst="ellipse">
            <a:avLst/>
          </a:prstGeom>
          <a:solidFill>
            <a:srgbClr val="FCBD24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p3" descr="Nuevas tecnologías: Internet desde una dimensión pedagógica-didáctica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207352" y="2087446"/>
            <a:ext cx="900392" cy="619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3" descr="Home - INTEF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150980" y="2149408"/>
            <a:ext cx="915779" cy="549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3" descr="Diversiteca: ¡Organizamos nuestra aula para la diversidad!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114181" y="2164053"/>
            <a:ext cx="865505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3" descr="Conclusiones png imágenes | PNGWi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346187" y="2055517"/>
            <a:ext cx="688942" cy="673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"/>
          <p:cNvSpPr txBox="1"/>
          <p:nvPr/>
        </p:nvSpPr>
        <p:spPr>
          <a:xfrm>
            <a:off x="5099573" y="6639446"/>
            <a:ext cx="1992854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O" sz="11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www.mineducacion.gov.co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6" name="Google Shape;14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9753" y="819544"/>
            <a:ext cx="981096" cy="542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5" descr="Flecha de destino, gráfico, clipart objetivo, flecha clipart png | PNGWing"/>
          <p:cNvPicPr preferRelativeResize="0"/>
          <p:nvPr/>
        </p:nvPicPr>
        <p:blipFill rotWithShape="1">
          <a:blip r:embed="rId4">
            <a:alphaModFix/>
          </a:blip>
          <a:srcRect l="9240" r="11018"/>
          <a:stretch/>
        </p:blipFill>
        <p:spPr>
          <a:xfrm>
            <a:off x="467618" y="1464891"/>
            <a:ext cx="1624613" cy="1299929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5"/>
          <p:cNvSpPr/>
          <p:nvPr/>
        </p:nvSpPr>
        <p:spPr>
          <a:xfrm>
            <a:off x="2327565" y="705170"/>
            <a:ext cx="7813356" cy="542489"/>
          </a:xfrm>
          <a:prstGeom prst="rect">
            <a:avLst/>
          </a:prstGeom>
          <a:solidFill>
            <a:srgbClr val="80201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Objetivos</a:t>
            </a:r>
            <a:endParaRPr/>
          </a:p>
        </p:txBody>
      </p:sp>
      <p:sp>
        <p:nvSpPr>
          <p:cNvPr id="149" name="Google Shape;149;p5"/>
          <p:cNvSpPr txBox="1"/>
          <p:nvPr/>
        </p:nvSpPr>
        <p:spPr>
          <a:xfrm>
            <a:off x="4351567" y="1690172"/>
            <a:ext cx="7313959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✔"/>
            </a:pPr>
            <a:r>
              <a:rPr lang="es-CO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Identificar fortalezas, tensiones y desafíos de la experiencia de planeación de los docentes que permiten el aprendizaje significativo y contextualizado de los niños y niñas durante su recorrido por la trayectoria educativa.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5"/>
          <p:cNvSpPr/>
          <p:nvPr/>
        </p:nvSpPr>
        <p:spPr>
          <a:xfrm>
            <a:off x="2092231" y="1595277"/>
            <a:ext cx="2259336" cy="884931"/>
          </a:xfrm>
          <a:prstGeom prst="rect">
            <a:avLst/>
          </a:prstGeom>
          <a:solidFill>
            <a:srgbClr val="80201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9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Objetivo General</a:t>
            </a:r>
            <a:endParaRPr/>
          </a:p>
        </p:txBody>
      </p:sp>
      <p:sp>
        <p:nvSpPr>
          <p:cNvPr id="151" name="Google Shape;151;p5"/>
          <p:cNvSpPr/>
          <p:nvPr/>
        </p:nvSpPr>
        <p:spPr>
          <a:xfrm>
            <a:off x="2036183" y="3200126"/>
            <a:ext cx="2315384" cy="884931"/>
          </a:xfrm>
          <a:prstGeom prst="rect">
            <a:avLst/>
          </a:prstGeom>
          <a:solidFill>
            <a:srgbClr val="80201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9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Objetivos Específicos</a:t>
            </a:r>
            <a:endParaRPr/>
          </a:p>
        </p:txBody>
      </p:sp>
      <p:sp>
        <p:nvSpPr>
          <p:cNvPr id="152" name="Google Shape;152;p5"/>
          <p:cNvSpPr txBox="1"/>
          <p:nvPr/>
        </p:nvSpPr>
        <p:spPr>
          <a:xfrm>
            <a:off x="4353392" y="3019096"/>
            <a:ext cx="7386025" cy="1538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4480" marR="0" lvl="0" indent="-28448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✔"/>
            </a:pPr>
            <a:r>
              <a:rPr lang="es-CO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Analizar experiencias auténticas de planeación de los docentes acompañados a partir de las categorías: fortalezas, tensiones y desafíos.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4480" marR="0" lvl="0" indent="-28448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✔"/>
            </a:pPr>
            <a:r>
              <a:rPr lang="es-CO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Conocer la importancia de planear procesos de enseñanza-aprendizaje-evaluación en el marco de la recuperación de aprendizajes de las niñas y niños durante su recorrido por la trayectoria educativa. 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3" name="Google Shape;153;p5" descr="Target Arrow PNG Transparent Images Free Download | Vector Files | Pngtree"/>
          <p:cNvPicPr preferRelativeResize="0"/>
          <p:nvPr/>
        </p:nvPicPr>
        <p:blipFill rotWithShape="1">
          <a:blip r:embed="rId5">
            <a:alphaModFix/>
          </a:blip>
          <a:srcRect l="20809" t="11656" r="18668" b="26712"/>
          <a:stretch/>
        </p:blipFill>
        <p:spPr>
          <a:xfrm>
            <a:off x="614846" y="2895206"/>
            <a:ext cx="1420426" cy="144454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5"/>
          <p:cNvSpPr/>
          <p:nvPr/>
        </p:nvSpPr>
        <p:spPr>
          <a:xfrm>
            <a:off x="2070311" y="4618927"/>
            <a:ext cx="9525740" cy="1785104"/>
          </a:xfrm>
          <a:prstGeom prst="snip2SameRect">
            <a:avLst>
              <a:gd name="adj1" fmla="val 16667"/>
              <a:gd name="adj2" fmla="val 0"/>
            </a:avLst>
          </a:prstGeom>
          <a:solidFill>
            <a:srgbClr val="EDEDED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marR="0" lvl="0" indent="-187325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Font typeface="Noto Sans Symbols"/>
              <a:buNone/>
            </a:pPr>
            <a:endParaRPr sz="15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87325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Font typeface="Noto Sans Symbols"/>
              <a:buNone/>
            </a:pPr>
            <a:endParaRPr sz="15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Font typeface="Noto Sans Symbols"/>
              <a:buChar char="✔"/>
            </a:pPr>
            <a:r>
              <a:rPr lang="es-CO" sz="15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Reflexionan sobre los procesos de planeación de aula</a:t>
            </a:r>
            <a:endParaRPr sz="15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Font typeface="Noto Sans Symbols"/>
              <a:buChar char="✔"/>
            </a:pPr>
            <a:r>
              <a:rPr lang="es-CO" sz="15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Reconocen la importancia de la planeación de aula para el alcance de los aprendizajes de los estudiantes.</a:t>
            </a:r>
            <a:endParaRPr sz="15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Font typeface="Noto Sans Symbols"/>
              <a:buChar char="✔"/>
            </a:pPr>
            <a:r>
              <a:rPr lang="es-CO" sz="155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Identifican oportunidades de transformación de las planeaciones en el marco de la recuperación de aprendizajes de las niñas y niños durante su recorrido por la trayectoria educativa. </a:t>
            </a:r>
            <a:endParaRPr sz="15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5"/>
          <p:cNvSpPr/>
          <p:nvPr/>
        </p:nvSpPr>
        <p:spPr>
          <a:xfrm>
            <a:off x="5226206" y="4653247"/>
            <a:ext cx="2940933" cy="453542"/>
          </a:xfrm>
          <a:prstGeom prst="rect">
            <a:avLst/>
          </a:prstGeom>
          <a:solidFill>
            <a:srgbClr val="80201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9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Desempeños Esperados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"/>
          <p:cNvSpPr txBox="1"/>
          <p:nvPr/>
        </p:nvSpPr>
        <p:spPr>
          <a:xfrm>
            <a:off x="5099573" y="6639446"/>
            <a:ext cx="1992854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O" sz="11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www.mineducacion.gov.co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1" name="Google Shape;161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9753" y="819544"/>
            <a:ext cx="981096" cy="542489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7"/>
          <p:cNvSpPr/>
          <p:nvPr/>
        </p:nvSpPr>
        <p:spPr>
          <a:xfrm>
            <a:off x="2327565" y="705170"/>
            <a:ext cx="7813356" cy="542489"/>
          </a:xfrm>
          <a:prstGeom prst="rect">
            <a:avLst/>
          </a:prstGeom>
          <a:solidFill>
            <a:srgbClr val="80201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Mi mayor Cualidad es…</a:t>
            </a:r>
            <a:endParaRPr/>
          </a:p>
        </p:txBody>
      </p:sp>
      <p:pic>
        <p:nvPicPr>
          <p:cNvPr id="163" name="Google Shape;163;p7" descr="Consigna de la semana: CONOZCO MIS CUALIDADES. – Colegio Ingles de  Villahermosa"/>
          <p:cNvPicPr preferRelativeResize="0"/>
          <p:nvPr/>
        </p:nvPicPr>
        <p:blipFill rotWithShape="1">
          <a:blip r:embed="rId4">
            <a:alphaModFix/>
          </a:blip>
          <a:srcRect l="4753" t="15373" r="4785" b="12204"/>
          <a:stretch/>
        </p:blipFill>
        <p:spPr>
          <a:xfrm>
            <a:off x="2541733" y="2645545"/>
            <a:ext cx="6445091" cy="3870178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7"/>
          <p:cNvSpPr/>
          <p:nvPr/>
        </p:nvSpPr>
        <p:spPr>
          <a:xfrm rot="-2389975">
            <a:off x="613938" y="3741256"/>
            <a:ext cx="1208979" cy="1296140"/>
          </a:xfrm>
          <a:prstGeom prst="heart">
            <a:avLst/>
          </a:prstGeom>
          <a:solidFill>
            <a:schemeClr val="accent1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Alegre</a:t>
            </a:r>
            <a:endParaRPr sz="1600" b="1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7"/>
          <p:cNvSpPr/>
          <p:nvPr/>
        </p:nvSpPr>
        <p:spPr>
          <a:xfrm rot="-1288918">
            <a:off x="1233337" y="4579398"/>
            <a:ext cx="1446113" cy="1296140"/>
          </a:xfrm>
          <a:prstGeom prst="heart">
            <a:avLst/>
          </a:prstGeom>
          <a:solidFill>
            <a:srgbClr val="FF0000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Amoroso</a:t>
            </a:r>
            <a:endParaRPr sz="1600" b="1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7"/>
          <p:cNvSpPr/>
          <p:nvPr/>
        </p:nvSpPr>
        <p:spPr>
          <a:xfrm rot="-2389975">
            <a:off x="2726176" y="5257669"/>
            <a:ext cx="1921933" cy="1114061"/>
          </a:xfrm>
          <a:prstGeom prst="heart">
            <a:avLst/>
          </a:prstGeom>
          <a:solidFill>
            <a:srgbClr val="92D050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i="1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Responsable</a:t>
            </a:r>
            <a:endParaRPr sz="1600" b="1" i="1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7"/>
          <p:cNvSpPr/>
          <p:nvPr/>
        </p:nvSpPr>
        <p:spPr>
          <a:xfrm rot="-3122573">
            <a:off x="1594657" y="3277276"/>
            <a:ext cx="1878802" cy="1077070"/>
          </a:xfrm>
          <a:prstGeom prst="heart">
            <a:avLst/>
          </a:prstGeom>
          <a:solidFill>
            <a:srgbClr val="FEE599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1" i="1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Comprometido</a:t>
            </a:r>
            <a:endParaRPr sz="1400" b="1" i="1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7"/>
          <p:cNvSpPr/>
          <p:nvPr/>
        </p:nvSpPr>
        <p:spPr>
          <a:xfrm rot="-2389975">
            <a:off x="994581" y="2672850"/>
            <a:ext cx="1518214" cy="1136926"/>
          </a:xfrm>
          <a:prstGeom prst="heart">
            <a:avLst/>
          </a:prstGeom>
          <a:solidFill>
            <a:srgbClr val="75DA70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Amigable</a:t>
            </a:r>
            <a:endParaRPr sz="1600" b="1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7"/>
          <p:cNvSpPr/>
          <p:nvPr/>
        </p:nvSpPr>
        <p:spPr>
          <a:xfrm rot="-240184">
            <a:off x="7002157" y="1767380"/>
            <a:ext cx="2002586" cy="1109104"/>
          </a:xfrm>
          <a:prstGeom prst="heart">
            <a:avLst/>
          </a:prstGeom>
          <a:solidFill>
            <a:srgbClr val="F4B081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i="1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Comprensivo</a:t>
            </a:r>
            <a:endParaRPr sz="1600" b="1" i="1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7"/>
          <p:cNvSpPr/>
          <p:nvPr/>
        </p:nvSpPr>
        <p:spPr>
          <a:xfrm rot="2055336">
            <a:off x="8458855" y="2943502"/>
            <a:ext cx="1359310" cy="1296140"/>
          </a:xfrm>
          <a:prstGeom prst="heart">
            <a:avLst/>
          </a:prstGeom>
          <a:solidFill>
            <a:srgbClr val="DBDBDB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0" i="1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Puntual</a:t>
            </a:r>
            <a:endParaRPr sz="1600" b="0" i="1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7"/>
          <p:cNvSpPr/>
          <p:nvPr/>
        </p:nvSpPr>
        <p:spPr>
          <a:xfrm rot="918551">
            <a:off x="8651539" y="4156119"/>
            <a:ext cx="1656390" cy="1296140"/>
          </a:xfrm>
          <a:prstGeom prst="heart">
            <a:avLst/>
          </a:prstGeom>
          <a:solidFill>
            <a:srgbClr val="6DC1C1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i="1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Empático</a:t>
            </a:r>
            <a:endParaRPr sz="1600" b="1" i="1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7"/>
          <p:cNvSpPr/>
          <p:nvPr/>
        </p:nvSpPr>
        <p:spPr>
          <a:xfrm rot="3473556">
            <a:off x="6871656" y="4912184"/>
            <a:ext cx="1359310" cy="1296140"/>
          </a:xfrm>
          <a:prstGeom prst="heart">
            <a:avLst/>
          </a:prstGeom>
          <a:solidFill>
            <a:srgbClr val="8DA9DB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i="1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Amable</a:t>
            </a:r>
            <a:endParaRPr sz="1600" b="1" i="1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7"/>
          <p:cNvSpPr/>
          <p:nvPr/>
        </p:nvSpPr>
        <p:spPr>
          <a:xfrm rot="-1621122">
            <a:off x="5910801" y="2310413"/>
            <a:ext cx="1643696" cy="1296064"/>
          </a:xfrm>
          <a:prstGeom prst="heart">
            <a:avLst/>
          </a:prstGeom>
          <a:solidFill>
            <a:srgbClr val="D3AAE4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i="1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Soñador</a:t>
            </a:r>
            <a:endParaRPr sz="1600" b="1" i="1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7"/>
          <p:cNvSpPr/>
          <p:nvPr/>
        </p:nvSpPr>
        <p:spPr>
          <a:xfrm rot="1543870">
            <a:off x="3987536" y="1623192"/>
            <a:ext cx="1359310" cy="1296140"/>
          </a:xfrm>
          <a:prstGeom prst="heart">
            <a:avLst/>
          </a:prstGeom>
          <a:solidFill>
            <a:srgbClr val="A7798B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i="1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Valiente</a:t>
            </a:r>
            <a:endParaRPr sz="1600" b="1" i="1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7"/>
          <p:cNvSpPr/>
          <p:nvPr/>
        </p:nvSpPr>
        <p:spPr>
          <a:xfrm rot="918551">
            <a:off x="2384688" y="1616517"/>
            <a:ext cx="1819177" cy="1149008"/>
          </a:xfrm>
          <a:prstGeom prst="heart">
            <a:avLst/>
          </a:prstGeom>
          <a:solidFill>
            <a:srgbClr val="A8D08C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i="1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Asombroso</a:t>
            </a:r>
            <a:endParaRPr sz="1600" b="1" i="1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7"/>
          <p:cNvSpPr/>
          <p:nvPr/>
        </p:nvSpPr>
        <p:spPr>
          <a:xfrm rot="1469636">
            <a:off x="8756075" y="1832807"/>
            <a:ext cx="1244720" cy="1189834"/>
          </a:xfrm>
          <a:prstGeom prst="heart">
            <a:avLst/>
          </a:prstGeom>
          <a:solidFill>
            <a:srgbClr val="E35445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Líder</a:t>
            </a:r>
            <a:endParaRPr sz="1600" b="1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7"/>
          <p:cNvSpPr/>
          <p:nvPr/>
        </p:nvSpPr>
        <p:spPr>
          <a:xfrm rot="1749237">
            <a:off x="9678163" y="3490310"/>
            <a:ext cx="1359310" cy="1296140"/>
          </a:xfrm>
          <a:prstGeom prst="heart">
            <a:avLst/>
          </a:prstGeom>
          <a:solidFill>
            <a:srgbClr val="E8C7EF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0" i="1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Emotivo</a:t>
            </a:r>
            <a:endParaRPr sz="1600" b="0" i="1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7"/>
          <p:cNvSpPr txBox="1"/>
          <p:nvPr/>
        </p:nvSpPr>
        <p:spPr>
          <a:xfrm rot="3324970">
            <a:off x="7657079" y="4110909"/>
            <a:ext cx="981096" cy="33855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0" i="1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Solidario</a:t>
            </a:r>
            <a:endParaRPr sz="1600" b="0" i="1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7"/>
          <p:cNvSpPr/>
          <p:nvPr/>
        </p:nvSpPr>
        <p:spPr>
          <a:xfrm rot="-2389975">
            <a:off x="2255196" y="4527703"/>
            <a:ext cx="1421001" cy="1061896"/>
          </a:xfrm>
          <a:prstGeom prst="heart">
            <a:avLst/>
          </a:prstGeom>
          <a:solidFill>
            <a:srgbClr val="F7CAAC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200" b="1" i="1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Organizado</a:t>
            </a:r>
            <a:endParaRPr sz="1200" b="1" i="1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7"/>
          <p:cNvSpPr/>
          <p:nvPr/>
        </p:nvSpPr>
        <p:spPr>
          <a:xfrm rot="-2470339">
            <a:off x="1677201" y="1670464"/>
            <a:ext cx="1334942" cy="1296140"/>
          </a:xfrm>
          <a:prstGeom prst="heart">
            <a:avLst/>
          </a:prstGeom>
          <a:solidFill>
            <a:srgbClr val="2C99FC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Creativo</a:t>
            </a:r>
            <a:endParaRPr sz="1600" b="1" i="1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7"/>
          <p:cNvSpPr/>
          <p:nvPr/>
        </p:nvSpPr>
        <p:spPr>
          <a:xfrm rot="2840855">
            <a:off x="9671444" y="2271750"/>
            <a:ext cx="1463826" cy="1296140"/>
          </a:xfrm>
          <a:prstGeom prst="heart">
            <a:avLst/>
          </a:prstGeom>
          <a:solidFill>
            <a:srgbClr val="DFF41C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0" i="1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Positivo</a:t>
            </a:r>
            <a:endParaRPr sz="1600" b="0" i="1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7"/>
          <p:cNvSpPr/>
          <p:nvPr/>
        </p:nvSpPr>
        <p:spPr>
          <a:xfrm rot="2472987">
            <a:off x="8003782" y="4848845"/>
            <a:ext cx="1473566" cy="1296140"/>
          </a:xfrm>
          <a:prstGeom prst="heart">
            <a:avLst/>
          </a:prstGeom>
          <a:solidFill>
            <a:srgbClr val="DA4ED0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600" b="1" i="1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Motivado</a:t>
            </a:r>
            <a:endParaRPr sz="1600" b="1" i="1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7"/>
          <p:cNvSpPr txBox="1"/>
          <p:nvPr/>
        </p:nvSpPr>
        <p:spPr>
          <a:xfrm>
            <a:off x="9091100" y="5849125"/>
            <a:ext cx="30000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-127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200">
                <a:solidFill>
                  <a:srgbClr val="4A452A"/>
                </a:solidFill>
                <a:latin typeface="Verdana Pro"/>
                <a:ea typeface="Verdana Pro"/>
                <a:cs typeface="Verdana Pro"/>
                <a:sym typeface="Verdana Pro"/>
              </a:rPr>
              <a:t>Música sugerida: </a:t>
            </a:r>
            <a:r>
              <a:rPr lang="es-CO" sz="1200" u="sng">
                <a:solidFill>
                  <a:srgbClr val="1155CC"/>
                </a:solidFill>
                <a:latin typeface="Verdana Pro"/>
                <a:ea typeface="Verdana Pro"/>
                <a:cs typeface="Verdana Pro"/>
                <a:sym typeface="Verdana Pr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https://www.youtube.com/watch?v=tFA3TLx2Qbw</a:t>
            </a:r>
            <a:r>
              <a:rPr lang="es-CO" sz="1200">
                <a:solidFill>
                  <a:srgbClr val="4A452A"/>
                </a:solidFill>
                <a:latin typeface="Verdana Pro"/>
                <a:ea typeface="Verdana Pro"/>
                <a:cs typeface="Verdana Pro"/>
                <a:sym typeface="Verdana Pro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8" descr="Los desafíos del maestro de hoy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90628" y="4529796"/>
            <a:ext cx="1609725" cy="101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8" descr="La educación inclusiva: un proceso complicado pero necesari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5988" y="3379794"/>
            <a:ext cx="2310322" cy="150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8" descr="El reto de la educación inclusiva en Ecuador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13583" y="5048591"/>
            <a:ext cx="1771979" cy="1109761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8"/>
          <p:cNvSpPr txBox="1"/>
          <p:nvPr/>
        </p:nvSpPr>
        <p:spPr>
          <a:xfrm>
            <a:off x="5099573" y="6639446"/>
            <a:ext cx="1992854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O" sz="11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www.mineducacion.gov.co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2" name="Google Shape;192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869753" y="819544"/>
            <a:ext cx="981096" cy="542489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8"/>
          <p:cNvSpPr/>
          <p:nvPr/>
        </p:nvSpPr>
        <p:spPr>
          <a:xfrm>
            <a:off x="2327565" y="705170"/>
            <a:ext cx="7813356" cy="1206757"/>
          </a:xfrm>
          <a:prstGeom prst="rect">
            <a:avLst/>
          </a:prstGeom>
          <a:solidFill>
            <a:srgbClr val="80201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2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Video: Las Voces de las Maestras y los Maestros”</a:t>
            </a:r>
            <a:endParaRPr/>
          </a:p>
        </p:txBody>
      </p:sp>
      <p:sp>
        <p:nvSpPr>
          <p:cNvPr id="194" name="Google Shape;194;p8"/>
          <p:cNvSpPr/>
          <p:nvPr/>
        </p:nvSpPr>
        <p:spPr>
          <a:xfrm>
            <a:off x="4501498" y="2772952"/>
            <a:ext cx="3325146" cy="2288575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chemeClr val="accent6"/>
            </a:solidFill>
            <a:prstDash val="dot"/>
            <a:miter lim="8000"/>
            <a:headEnd type="none" w="sm" len="sm"/>
            <a:tailEnd type="none" w="sm" len="sm"/>
          </a:ln>
        </p:spPr>
        <p:txBody>
          <a:bodyPr spcFirstLastPara="1" wrap="square" lIns="69775" tIns="34875" rIns="69775" bIns="348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s-CO" sz="3200" b="1" i="0" u="none" strike="noStrike" cap="none" dirty="0">
                <a:solidFill>
                  <a:srgbClr val="075676"/>
                </a:solidFill>
                <a:latin typeface="Arial"/>
                <a:ea typeface="Arial"/>
                <a:cs typeface="Arial"/>
                <a:sym typeface="Arial"/>
              </a:rPr>
              <a:t>Para Reflexionar</a:t>
            </a:r>
            <a:endParaRPr sz="3200" b="1" i="0" u="none" strike="noStrike" cap="none" dirty="0">
              <a:solidFill>
                <a:srgbClr val="07567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8"/>
          <p:cNvSpPr/>
          <p:nvPr/>
        </p:nvSpPr>
        <p:spPr>
          <a:xfrm>
            <a:off x="1320800" y="2863273"/>
            <a:ext cx="2586182" cy="565727"/>
          </a:xfrm>
          <a:prstGeom prst="roundRect">
            <a:avLst>
              <a:gd name="adj" fmla="val 16667"/>
            </a:avLst>
          </a:prstGeom>
          <a:solidFill>
            <a:srgbClr val="D8E2F3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Fortalezas</a:t>
            </a: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8"/>
          <p:cNvSpPr/>
          <p:nvPr/>
        </p:nvSpPr>
        <p:spPr>
          <a:xfrm>
            <a:off x="2036618" y="4831288"/>
            <a:ext cx="2586182" cy="565727"/>
          </a:xfrm>
          <a:prstGeom prst="roundRect">
            <a:avLst>
              <a:gd name="adj" fmla="val 16667"/>
            </a:avLst>
          </a:prstGeom>
          <a:solidFill>
            <a:srgbClr val="D8E2F3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Desafíos</a:t>
            </a: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8"/>
          <p:cNvSpPr/>
          <p:nvPr/>
        </p:nvSpPr>
        <p:spPr>
          <a:xfrm>
            <a:off x="8114146" y="2863273"/>
            <a:ext cx="2586182" cy="565727"/>
          </a:xfrm>
          <a:prstGeom prst="roundRect">
            <a:avLst>
              <a:gd name="adj" fmla="val 16667"/>
            </a:avLst>
          </a:prstGeom>
          <a:solidFill>
            <a:srgbClr val="D8E2F3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Retos</a:t>
            </a: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8"/>
          <p:cNvSpPr/>
          <p:nvPr/>
        </p:nvSpPr>
        <p:spPr>
          <a:xfrm>
            <a:off x="5865093" y="5597751"/>
            <a:ext cx="5717307" cy="675666"/>
          </a:xfrm>
          <a:prstGeom prst="flowChartPunchedTape">
            <a:avLst/>
          </a:prstGeom>
          <a:solidFill>
            <a:srgbClr val="DDEAF6"/>
          </a:solidFill>
          <a:ln w="25400" cap="flat" cmpd="sng">
            <a:solidFill>
              <a:srgbClr val="1C305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4400" b="1" i="0" u="none" strike="noStrike" cap="none">
                <a:solidFill>
                  <a:schemeClr val="dk1"/>
                </a:solidFill>
                <a:latin typeface="Teko"/>
                <a:ea typeface="Teko"/>
                <a:cs typeface="Teko"/>
                <a:sym typeface="Teko"/>
              </a:rPr>
              <a:t>“Mi Diario de Maestra/o”</a:t>
            </a:r>
            <a:endParaRPr sz="4400" b="1" i="0" u="none" strike="noStrike" cap="none">
              <a:solidFill>
                <a:schemeClr val="dk1"/>
              </a:solidFill>
              <a:latin typeface="Teko"/>
              <a:ea typeface="Teko"/>
              <a:cs typeface="Teko"/>
              <a:sym typeface="Teko"/>
            </a:endParaRPr>
          </a:p>
        </p:txBody>
      </p:sp>
      <p:pic>
        <p:nvPicPr>
          <p:cNvPr id="199" name="Google Shape;199;p8" descr="La necesidad de una nueva transformación educativa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593698" y="3550602"/>
            <a:ext cx="2106630" cy="1332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8" descr="Enseñanza digital. Retos y desafíos | Programa de Familia y Participación  Educativa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86401" y="2040933"/>
            <a:ext cx="1461306" cy="12664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9"/>
          <p:cNvSpPr txBox="1"/>
          <p:nvPr/>
        </p:nvSpPr>
        <p:spPr>
          <a:xfrm>
            <a:off x="5099573" y="6639446"/>
            <a:ext cx="1992854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O" sz="11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www.mineducacion.gov.co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" name="Google Shape;206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9753" y="819544"/>
            <a:ext cx="981096" cy="542489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9"/>
          <p:cNvSpPr/>
          <p:nvPr/>
        </p:nvSpPr>
        <p:spPr>
          <a:xfrm>
            <a:off x="2327565" y="705170"/>
            <a:ext cx="7813356" cy="656863"/>
          </a:xfrm>
          <a:prstGeom prst="rect">
            <a:avLst/>
          </a:prstGeom>
          <a:solidFill>
            <a:srgbClr val="80201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s-CO" sz="32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Oportunidades de transformación </a:t>
            </a:r>
            <a:endParaRPr sz="32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8" name="Google Shape;208;p9"/>
          <p:cNvPicPr preferRelativeResize="0"/>
          <p:nvPr/>
        </p:nvPicPr>
        <p:blipFill rotWithShape="1">
          <a:blip r:embed="rId4">
            <a:alphaModFix/>
          </a:blip>
          <a:srcRect l="18257" t="16565" r="10340" b="9809"/>
          <a:stretch/>
        </p:blipFill>
        <p:spPr>
          <a:xfrm>
            <a:off x="1879600" y="1445159"/>
            <a:ext cx="8990153" cy="5194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0"/>
          <p:cNvSpPr txBox="1"/>
          <p:nvPr/>
        </p:nvSpPr>
        <p:spPr>
          <a:xfrm>
            <a:off x="5099573" y="6639446"/>
            <a:ext cx="1992854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CO" sz="1100" b="1" i="0" u="none" strike="noStrike" cap="non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www.mineducacion.gov.co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4" name="Google Shape;214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69753" y="819544"/>
            <a:ext cx="981096" cy="542489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10"/>
          <p:cNvSpPr/>
          <p:nvPr/>
        </p:nvSpPr>
        <p:spPr>
          <a:xfrm>
            <a:off x="2327565" y="705170"/>
            <a:ext cx="7813356" cy="656863"/>
          </a:xfrm>
          <a:prstGeom prst="rect">
            <a:avLst/>
          </a:prstGeom>
          <a:solidFill>
            <a:srgbClr val="80201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s-CO" sz="32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Conclusiones  </a:t>
            </a:r>
            <a:endParaRPr sz="3200" b="0" i="0" u="none" strike="noStrike" cap="none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16" name="Google Shape;216;p10"/>
          <p:cNvPicPr preferRelativeResize="0"/>
          <p:nvPr/>
        </p:nvPicPr>
        <p:blipFill rotWithShape="1">
          <a:blip r:embed="rId4">
            <a:alphaModFix/>
          </a:blip>
          <a:srcRect l="18422" t="16181" r="10000" b="11950"/>
          <a:stretch/>
        </p:blipFill>
        <p:spPr>
          <a:xfrm>
            <a:off x="1781641" y="1431072"/>
            <a:ext cx="9099612" cy="51393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4"/>
          <p:cNvSpPr txBox="1"/>
          <p:nvPr/>
        </p:nvSpPr>
        <p:spPr>
          <a:xfrm>
            <a:off x="6825674" y="4574416"/>
            <a:ext cx="536632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Colombia Potencia de la Vida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410</Words>
  <Application>Microsoft Office PowerPoint</Application>
  <PresentationFormat>Panorámica</PresentationFormat>
  <Paragraphs>92</Paragraphs>
  <Slides>9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7" baseType="lpstr">
      <vt:lpstr>Calibri</vt:lpstr>
      <vt:lpstr>Helvetica Neue</vt:lpstr>
      <vt:lpstr>Verdana Pro</vt:lpstr>
      <vt:lpstr>Arial</vt:lpstr>
      <vt:lpstr>Noto Sans Symbols</vt:lpstr>
      <vt:lpstr>Roboto</vt:lpstr>
      <vt:lpstr>Teko</vt:lpstr>
      <vt:lpstr>Tema de Office</vt:lpstr>
      <vt:lpstr>Presentación de PowerPoint</vt:lpstr>
      <vt:lpstr>“REFLEXIÓN: FORTALEZAS, TENSIONES Y DESAFÍOS EN EXPERIENCIAS AUTÉNTICAS DE PLANEACIÓN DE AULA”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William Camilo  Baracaldo Godoy</dc:creator>
  <cp:lastModifiedBy>Andrés Urbano</cp:lastModifiedBy>
  <cp:revision>1</cp:revision>
  <dcterms:created xsi:type="dcterms:W3CDTF">2023-05-08T00:34:42Z</dcterms:created>
  <dcterms:modified xsi:type="dcterms:W3CDTF">2023-09-19T02:33:28Z</dcterms:modified>
</cp:coreProperties>
</file>