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3" r:id="rId4"/>
    <p:sldId id="274" r:id="rId5"/>
    <p:sldId id="266" r:id="rId6"/>
    <p:sldId id="275" r:id="rId7"/>
    <p:sldId id="265" r:id="rId8"/>
    <p:sldId id="260" r:id="rId9"/>
    <p:sldId id="261" r:id="rId10"/>
    <p:sldId id="270" r:id="rId11"/>
    <p:sldId id="271" r:id="rId12"/>
    <p:sldId id="272" r:id="rId13"/>
    <p:sldId id="276" r:id="rId14"/>
    <p:sldId id="278" r:id="rId15"/>
    <p:sldId id="279" r:id="rId16"/>
    <p:sldId id="277" r:id="rId1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nathan.igua@outlook.es" initials="j" lastIdx="4" clrIdx="0">
    <p:extLst>
      <p:ext uri="{19B8F6BF-5375-455C-9EA6-DF929625EA0E}">
        <p15:presenceInfo xmlns:p15="http://schemas.microsoft.com/office/powerpoint/2012/main" userId="2610ae1afb7292b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C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 snapToGrid="0">
      <p:cViewPr varScale="1">
        <p:scale>
          <a:sx n="65" d="100"/>
          <a:sy n="65" d="100"/>
        </p:scale>
        <p:origin x="7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DC8F8-E00D-49C4-8391-2D11892061A6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FA5F2-663F-4F9A-B1CA-BDDE17ADF92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27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990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437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9748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32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194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69917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" userDrawn="1">
  <p:cSld name="Título y texto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>
            <a:spLocks noGrp="1"/>
          </p:cNvSpPr>
          <p:nvPr>
            <p:ph type="title"/>
          </p:nvPr>
        </p:nvSpPr>
        <p:spPr>
          <a:xfrm>
            <a:off x="420414" y="1118883"/>
            <a:ext cx="11361681" cy="580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Work Sans SemiBold"/>
              <a:buNone/>
              <a:defRPr sz="4000">
                <a:solidFill>
                  <a:srgbClr val="0066CD"/>
                </a:solidFill>
                <a:latin typeface="Calibri"/>
                <a:ea typeface="Work Sans Light"/>
                <a:cs typeface="Calibri"/>
                <a:sym typeface="Work Sans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9" name="Marcador de texto 1"/>
          <p:cNvSpPr>
            <a:spLocks noGrp="1"/>
          </p:cNvSpPr>
          <p:nvPr>
            <p:ph type="body" idx="4294967295"/>
          </p:nvPr>
        </p:nvSpPr>
        <p:spPr>
          <a:xfrm>
            <a:off x="419433" y="2017987"/>
            <a:ext cx="11362663" cy="4382813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0066CD"/>
                </a:solidFill>
                <a:latin typeface="Calibri Light"/>
                <a:cs typeface="Calibri Light"/>
              </a:defRPr>
            </a:lvl1pPr>
          </a:lstStyle>
          <a:p>
            <a:endParaRPr lang="es-CO">
              <a:solidFill>
                <a:srgbClr val="0066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4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960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1830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312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189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19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773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18203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7646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8C24-89F2-41DE-AC93-AFED34DED06B}" type="datetimeFigureOut">
              <a:rPr lang="es-CO" smtClean="0"/>
              <a:t>31/01/2022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A2680-7C7A-4C62-87D5-1D5894B806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2770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10" Type="http://schemas.openxmlformats.org/officeDocument/2006/relationships/image" Target="../media/image23.png"/><Relationship Id="rId4" Type="http://schemas.openxmlformats.org/officeDocument/2006/relationships/image" Target="../media/image4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7" name="Imagen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808" y="2456873"/>
            <a:ext cx="7978429" cy="1011324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88381" y="-16712"/>
            <a:ext cx="2209800" cy="933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grpSp>
        <p:nvGrpSpPr>
          <p:cNvPr id="2" name="Grupo 12"/>
          <p:cNvGrpSpPr>
            <a:grpSpLocks/>
          </p:cNvGrpSpPr>
          <p:nvPr/>
        </p:nvGrpSpPr>
        <p:grpSpPr bwMode="auto">
          <a:xfrm>
            <a:off x="0" y="0"/>
            <a:ext cx="7770813" cy="9999663"/>
            <a:chOff x="0" y="0"/>
            <a:chExt cx="7771297" cy="10069522"/>
          </a:xfrm>
        </p:grpSpPr>
        <p:sp>
          <p:nvSpPr>
            <p:cNvPr id="4" name="Franja diagonal 8"/>
            <p:cNvSpPr>
              <a:spLocks/>
            </p:cNvSpPr>
            <p:nvPr/>
          </p:nvSpPr>
          <p:spPr bwMode="auto">
            <a:xfrm>
              <a:off x="0" y="0"/>
              <a:ext cx="2417748" cy="2246478"/>
            </a:xfrm>
            <a:custGeom>
              <a:avLst/>
              <a:gdLst>
                <a:gd name="T0" fmla="*/ 0 w 2417748"/>
                <a:gd name="T1" fmla="*/ 1123239 h 2246478"/>
                <a:gd name="T2" fmla="*/ 1208874 w 2417748"/>
                <a:gd name="T3" fmla="*/ 0 h 2246478"/>
                <a:gd name="T4" fmla="*/ 2417748 w 2417748"/>
                <a:gd name="T5" fmla="*/ 0 h 2246478"/>
                <a:gd name="T6" fmla="*/ 0 w 2417748"/>
                <a:gd name="T7" fmla="*/ 2246478 h 2246478"/>
                <a:gd name="T8" fmla="*/ 0 w 2417748"/>
                <a:gd name="T9" fmla="*/ 1123239 h 2246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17748" h="2246478">
                  <a:moveTo>
                    <a:pt x="0" y="1123239"/>
                  </a:moveTo>
                  <a:lnTo>
                    <a:pt x="1208874" y="0"/>
                  </a:lnTo>
                  <a:lnTo>
                    <a:pt x="2417748" y="0"/>
                  </a:lnTo>
                  <a:lnTo>
                    <a:pt x="0" y="2246478"/>
                  </a:lnTo>
                  <a:lnTo>
                    <a:pt x="0" y="1123239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" name="Franja diagonal 11"/>
            <p:cNvSpPr>
              <a:spLocks/>
            </p:cNvSpPr>
            <p:nvPr/>
          </p:nvSpPr>
          <p:spPr bwMode="auto">
            <a:xfrm rot="5400000" flipH="1">
              <a:off x="5824575" y="8122801"/>
              <a:ext cx="1765301" cy="2128142"/>
            </a:xfrm>
            <a:custGeom>
              <a:avLst/>
              <a:gdLst>
                <a:gd name="T0" fmla="*/ 0 w 1765301"/>
                <a:gd name="T1" fmla="*/ 1064071 h 2128142"/>
                <a:gd name="T2" fmla="*/ 882651 w 1765301"/>
                <a:gd name="T3" fmla="*/ 0 h 2128142"/>
                <a:gd name="T4" fmla="*/ 1765301 w 1765301"/>
                <a:gd name="T5" fmla="*/ 0 h 2128142"/>
                <a:gd name="T6" fmla="*/ 0 w 1765301"/>
                <a:gd name="T7" fmla="*/ 2128142 h 2128142"/>
                <a:gd name="T8" fmla="*/ 0 w 1765301"/>
                <a:gd name="T9" fmla="*/ 1064071 h 21281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65301" h="2128142">
                  <a:moveTo>
                    <a:pt x="0" y="1064071"/>
                  </a:moveTo>
                  <a:lnTo>
                    <a:pt x="882651" y="0"/>
                  </a:lnTo>
                  <a:lnTo>
                    <a:pt x="1765301" y="0"/>
                  </a:lnTo>
                  <a:lnTo>
                    <a:pt x="0" y="2128142"/>
                  </a:lnTo>
                  <a:lnTo>
                    <a:pt x="0" y="1064071"/>
                  </a:lnTo>
                  <a:close/>
                </a:path>
              </a:pathLst>
            </a:custGeom>
            <a:solidFill>
              <a:srgbClr val="CC0000"/>
            </a:solidFill>
            <a:ln w="9525" cap="flat" cmpd="sng" algn="ctr">
              <a:solidFill>
                <a:srgbClr val="BE4B48"/>
              </a:solidFill>
              <a:prstDash val="solid"/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pic>
        <p:nvPicPr>
          <p:cNvPr id="13" name="Imagen 12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05825" y="3724852"/>
            <a:ext cx="3686175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9348"/>
          <a:stretch/>
        </p:blipFill>
        <p:spPr>
          <a:xfrm>
            <a:off x="362359" y="816077"/>
            <a:ext cx="10551464" cy="406502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40836" y="-44705"/>
            <a:ext cx="2040246" cy="8618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180380" y="4676352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854889" y="4723558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389136" y="4840686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207094" y="4693166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8924052" y="4822038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531" y="5504760"/>
            <a:ext cx="5235998" cy="126635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91920" y="5504760"/>
            <a:ext cx="5695279" cy="128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4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11 -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IEAJSG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3725" y="733361"/>
            <a:ext cx="4480297" cy="275566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9400" y="733361"/>
            <a:ext cx="4927600" cy="260493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13873" y="3708968"/>
            <a:ext cx="6018212" cy="310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0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93" y="1059656"/>
            <a:ext cx="5562600" cy="30984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IEAJSG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3494555" y="4777197"/>
            <a:ext cx="4287070" cy="86834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IMPORTANTE: evaluar las tendencias.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3193" y="787350"/>
            <a:ext cx="5588215" cy="337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57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t="15156" r="23014" b="8061"/>
          <a:stretch/>
        </p:blipFill>
        <p:spPr>
          <a:xfrm>
            <a:off x="486382" y="1558478"/>
            <a:ext cx="6653719" cy="3732948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7573" y="901424"/>
            <a:ext cx="3870952" cy="89917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8682" y="3587147"/>
            <a:ext cx="2515505" cy="200197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7573" y="1877475"/>
            <a:ext cx="4377724" cy="1298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6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39899E0C-E788-45E9-9BB1-917E78D52B21}"/>
              </a:ext>
            </a:extLst>
          </p:cNvPr>
          <p:cNvSpPr/>
          <p:nvPr/>
        </p:nvSpPr>
        <p:spPr>
          <a:xfrm>
            <a:off x="-20036" y="0"/>
            <a:ext cx="12192000" cy="6858000"/>
          </a:xfrm>
          <a:prstGeom prst="rect">
            <a:avLst/>
          </a:prstGeom>
          <a:solidFill>
            <a:srgbClr val="041E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sz="2400" dirty="0"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D9CCCFE-A0B7-4D3B-B5F5-BB788E811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577" y="886791"/>
            <a:ext cx="2919351" cy="244060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24B6538-40CC-4239-955B-6BD9A34BC0AF}"/>
              </a:ext>
            </a:extLst>
          </p:cNvPr>
          <p:cNvSpPr txBox="1"/>
          <p:nvPr/>
        </p:nvSpPr>
        <p:spPr>
          <a:xfrm>
            <a:off x="2501309" y="4214079"/>
            <a:ext cx="7621884" cy="1498496"/>
          </a:xfrm>
          <a:prstGeom prst="roundRect">
            <a:avLst/>
          </a:prstGeom>
          <a:noFill/>
          <a:ln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21920" tIns="60960" rIns="121920" bIns="60960" rtlCol="0" anchor="ctr" anchorCtr="0">
            <a:spAutoFit/>
          </a:bodyPr>
          <a:lstStyle/>
          <a:p>
            <a:pPr algn="ctr"/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¿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Qué</a:t>
            </a:r>
            <a:r>
              <a:rPr lang="es-MX" sz="18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herramientas están disponibles </a:t>
            </a:r>
            <a:endParaRPr lang="es-ES" sz="2400" dirty="0">
              <a:solidFill>
                <a:schemeClr val="bg1"/>
              </a:solidFill>
            </a:endParaRPr>
          </a:p>
          <a:p>
            <a:pPr algn="ctr"/>
            <a:r>
              <a:rPr lang="es-MX" sz="2667" b="1" dirty="0">
                <a:solidFill>
                  <a:schemeClr val="bg1"/>
                </a:solidFill>
                <a:latin typeface="Verdana"/>
                <a:ea typeface="Verdana"/>
                <a:cs typeface="Verdana"/>
              </a:rPr>
              <a:t>en Evaluar para Avanzar para el 2022?</a:t>
            </a:r>
            <a:endParaRPr lang="es-MX" sz="2400" dirty="0">
              <a:solidFill>
                <a:schemeClr val="bg1"/>
              </a:solidFill>
            </a:endParaRPr>
          </a:p>
        </p:txBody>
      </p:sp>
      <p:pic>
        <p:nvPicPr>
          <p:cNvPr id="5" name="Imagen 4" descr="Una caricatur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5DA18B21-BF56-4C91-AA9F-91F670517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25" y="992127"/>
            <a:ext cx="1492883" cy="5169963"/>
          </a:xfrm>
          <a:prstGeom prst="rect">
            <a:avLst/>
          </a:prstGeom>
        </p:spPr>
      </p:pic>
      <p:pic>
        <p:nvPicPr>
          <p:cNvPr id="13" name="Imagen 12" descr="Dibujo animado de un personaje animado&#10;&#10;Descripción generada automáticamente con confianza baja">
            <a:extLst>
              <a:ext uri="{FF2B5EF4-FFF2-40B4-BE49-F238E27FC236}">
                <a16:creationId xmlns:a16="http://schemas.microsoft.com/office/drawing/2014/main" id="{FCA114BC-9107-4908-9467-80FC7EB81D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9482" y="973307"/>
            <a:ext cx="1782116" cy="520760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3618271" y="5838924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</a:rPr>
              <a:t>https://www.icfes.gov.co/web/guest/guias-y-cuadernillos-evaluar-para-avanzar</a:t>
            </a:r>
          </a:p>
        </p:txBody>
      </p:sp>
    </p:spTree>
    <p:extLst>
      <p:ext uri="{BB962C8B-B14F-4D97-AF65-F5344CB8AC3E}">
        <p14:creationId xmlns:p14="http://schemas.microsoft.com/office/powerpoint/2010/main" val="38897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8B0CDF00-DCCE-4609-B333-D5AE771E2A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47"/>
          <a:stretch/>
        </p:blipFill>
        <p:spPr>
          <a:xfrm>
            <a:off x="157518" y="1016641"/>
            <a:ext cx="12238985" cy="5416422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42751" y="175418"/>
            <a:ext cx="6506497" cy="7794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ALGUNAS HERRAMIENTAS</a:t>
            </a:r>
            <a:endParaRPr lang="es-CO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542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Ciudadanas 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metodologías de evaluación basado en evidencias (preguntas tipo ICFES), así como indicadores o métricas que permitan reflexionar la transición de aprendizajes armónicos para garantizar la educación superior.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asignatura y grado, pues son indicadores cruciales para el PMI y construcción permanente del PEI.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097" y="5942665"/>
            <a:ext cx="1933903" cy="9153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724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603703" y="1664173"/>
            <a:ext cx="2854037" cy="19281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Institucional de Evaluación de Estudiantes</a:t>
            </a:r>
          </a:p>
          <a:p>
            <a:pPr algn="ctr"/>
            <a:r>
              <a:rPr lang="es-CO" sz="1400" u="sng" dirty="0">
                <a:solidFill>
                  <a:schemeClr val="tx1"/>
                </a:solidFill>
              </a:rPr>
              <a:t>Decreto 1290 de </a:t>
            </a:r>
            <a:r>
              <a:rPr lang="es-CO" sz="1400" u="sng" dirty="0" smtClean="0">
                <a:solidFill>
                  <a:schemeClr val="tx1"/>
                </a:solidFill>
              </a:rPr>
              <a:t>2009</a:t>
            </a:r>
          </a:p>
          <a:p>
            <a:pPr algn="ctr"/>
            <a:r>
              <a:rPr lang="es-CO" sz="1400" u="sng" dirty="0" smtClean="0">
                <a:solidFill>
                  <a:schemeClr val="tx1"/>
                </a:solidFill>
              </a:rPr>
              <a:t>ACUERDO No. 05</a:t>
            </a:r>
          </a:p>
          <a:p>
            <a:pPr algn="ctr"/>
            <a:r>
              <a:rPr lang="es-CO" sz="1400" u="sng" dirty="0" smtClean="0">
                <a:solidFill>
                  <a:schemeClr val="tx1"/>
                </a:solidFill>
              </a:rPr>
              <a:t>(15 JUNIO 2021)</a:t>
            </a: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457740" y="2411034"/>
            <a:ext cx="901824" cy="21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457740" y="2628253"/>
            <a:ext cx="948007" cy="15987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Visión Misión</a:t>
            </a:r>
          </a:p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PEI 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Políticas de calidad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>
                <a:solidFill>
                  <a:schemeClr val="tx1"/>
                </a:solidFill>
              </a:rPr>
              <a:t>Descripción </a:t>
            </a:r>
            <a:r>
              <a:rPr lang="es-CO" sz="1400" dirty="0" smtClean="0">
                <a:solidFill>
                  <a:schemeClr val="tx1"/>
                </a:solidFill>
              </a:rPr>
              <a:t>detallada del </a:t>
            </a:r>
            <a:r>
              <a:rPr lang="es-CO" sz="1400" dirty="0">
                <a:solidFill>
                  <a:schemeClr val="tx1"/>
                </a:solidFill>
              </a:rPr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320798" cy="47014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Formación Integral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613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5747" y="3592332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>
                <a:solidFill>
                  <a:schemeClr val="tx1"/>
                </a:solidFill>
              </a:rPr>
              <a:t>A</a:t>
            </a:r>
            <a:r>
              <a:rPr lang="es-ES" sz="1400" dirty="0" smtClean="0">
                <a:solidFill>
                  <a:schemeClr val="tx1"/>
                </a:solidFill>
              </a:rPr>
              <a:t>cciones de seguimiento para el mejoramiento de los desempeños de los estudiantes durante el año escolar. 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592332"/>
            <a:ext cx="460826" cy="10890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>
                <a:solidFill>
                  <a:schemeClr val="tx1"/>
                </a:solidFill>
              </a:rPr>
              <a:t>Competencias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Criterios claros de evaluación y Promoción</a:t>
            </a:r>
            <a:endParaRPr lang="es-CO" sz="1400" dirty="0">
              <a:solidFill>
                <a:schemeClr val="tx1"/>
              </a:solidFill>
            </a:endParaRPr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030722" y="3592332"/>
            <a:ext cx="1819668" cy="1103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1"/>
                </a:solidFill>
              </a:rPr>
              <a:t>Escala de valoración clara y pertinente con la escala nacional</a:t>
            </a:r>
            <a:endParaRPr lang="es-CO" sz="1400" dirty="0">
              <a:solidFill>
                <a:schemeClr val="tx1"/>
              </a:solidFill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8724190" y="925584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/>
              <a:t>E</a:t>
            </a:r>
            <a:r>
              <a:rPr lang="es-CO" sz="2800" dirty="0" smtClean="0"/>
              <a:t>nfoques de flexibilización.</a:t>
            </a:r>
            <a:endParaRPr lang="es-CO" sz="2800" dirty="0"/>
          </a:p>
        </p:txBody>
      </p:sp>
      <p:sp>
        <p:nvSpPr>
          <p:cNvPr id="29" name="Rectángulo 28"/>
          <p:cNvSpPr/>
          <p:nvPr/>
        </p:nvSpPr>
        <p:spPr>
          <a:xfrm>
            <a:off x="8723480" y="256867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integral</a:t>
            </a:r>
            <a:endParaRPr lang="es-CO" sz="2800" dirty="0"/>
          </a:p>
        </p:txBody>
      </p:sp>
      <p:sp>
        <p:nvSpPr>
          <p:cNvPr id="30" name="Rectángulo 29"/>
          <p:cNvSpPr/>
          <p:nvPr/>
        </p:nvSpPr>
        <p:spPr>
          <a:xfrm>
            <a:off x="8723480" y="3963293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 smtClean="0"/>
              <a:t>Evaluación supervisada </a:t>
            </a:r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102380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2002-2021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6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2021)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65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34426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923639" y="1059656"/>
            <a:ext cx="1146420" cy="530942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839200" y="2183691"/>
            <a:ext cx="386697" cy="424250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026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47" y="988825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2021 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687664" y="6105832"/>
            <a:ext cx="1504335" cy="71173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8248519" y="1598018"/>
            <a:ext cx="314140" cy="44238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610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8636"/>
            <a:ext cx="6000412" cy="35945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6167" y="908636"/>
            <a:ext cx="6015701" cy="359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08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810"/>
            <a:ext cx="6417127" cy="34657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Rectángulo redondeado 11"/>
          <p:cNvSpPr/>
          <p:nvPr/>
        </p:nvSpPr>
        <p:spPr>
          <a:xfrm>
            <a:off x="2978144" y="5408057"/>
            <a:ext cx="5526760" cy="1123338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¿Cuál cree que sea el factor que permita describir la reducción del promedio en los núcleos comunes de Ciencias Naturales y Sociales y Ciudadanas respectivamente ?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3769" y="1017809"/>
            <a:ext cx="5717420" cy="358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83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1" name="Rectángulo redondeado 10"/>
          <p:cNvSpPr/>
          <p:nvPr/>
        </p:nvSpPr>
        <p:spPr>
          <a:xfrm>
            <a:off x="3122892" y="5214818"/>
            <a:ext cx="5745803" cy="1182839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¿Qué estrategias de mejoramiento realizan para mejorar en estos núcleos comunes?</a:t>
            </a:r>
            <a:endParaRPr lang="es-CO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9159" y="863600"/>
            <a:ext cx="7593267" cy="389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3200</TotalTime>
  <Words>433</Words>
  <Application>Microsoft Office PowerPoint</Application>
  <PresentationFormat>Panorámica</PresentationFormat>
  <Paragraphs>56</Paragraphs>
  <Slides>16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Work Sans Light</vt:lpstr>
      <vt:lpstr>Work Sans SemiBold</vt:lpstr>
      <vt:lpstr>Tema de Office</vt:lpstr>
      <vt:lpstr>Presentación de PowerPoint</vt:lpstr>
      <vt:lpstr>Sistema Institucional de Evaluación de Estudiantes (SIEE)</vt:lpstr>
      <vt:lpstr>HISTÓRICOS ETC Saber 11 -2002-2021</vt:lpstr>
      <vt:lpstr>ETC SABER 11 – CALENDARIO A (2019 VS 2021)</vt:lpstr>
      <vt:lpstr>Ranking Instituciones Educativas Saber 11 -2020 </vt:lpstr>
      <vt:lpstr>Ranking Instituciones Educativas Saber 11 -2021 </vt:lpstr>
      <vt:lpstr>Históricos prueba Saber 11 (2015-2021)</vt:lpstr>
      <vt:lpstr>Históricos prueba Saber 11 (2015-2021)</vt:lpstr>
      <vt:lpstr>Históricos prueba Saber 11 (2015-2021)</vt:lpstr>
      <vt:lpstr>Presentación de PowerPoint</vt:lpstr>
      <vt:lpstr>HISTOGRAMAS DE FRECUENCIAS SABER 11 - IEAJSG</vt:lpstr>
      <vt:lpstr>HISTOGRAMAS DE FRECUENCIAS SABER 11 IEAJSG</vt:lpstr>
      <vt:lpstr>ALGUNAS HERRAMIENTAS</vt:lpstr>
      <vt:lpstr>Presentación de PowerPoint</vt:lpstr>
      <vt:lpstr>ALGUNAS HERRAMIENTAS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jonathan.igua@outlook.es</dc:creator>
  <cp:lastModifiedBy>jonathan.igua@outlook.es</cp:lastModifiedBy>
  <cp:revision>70</cp:revision>
  <dcterms:created xsi:type="dcterms:W3CDTF">2020-11-05T02:54:50Z</dcterms:created>
  <dcterms:modified xsi:type="dcterms:W3CDTF">2022-01-31T20:51:23Z</dcterms:modified>
</cp:coreProperties>
</file>