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73" r:id="rId4"/>
    <p:sldId id="274" r:id="rId5"/>
    <p:sldId id="275" r:id="rId6"/>
    <p:sldId id="276" r:id="rId7"/>
    <p:sldId id="265" r:id="rId8"/>
    <p:sldId id="260" r:id="rId9"/>
    <p:sldId id="261" r:id="rId10"/>
    <p:sldId id="270" r:id="rId11"/>
    <p:sldId id="271" r:id="rId12"/>
    <p:sldId id="272" r:id="rId13"/>
    <p:sldId id="277" r:id="rId14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nathan.igua@outlook.es" initials="j" lastIdx="4" clrIdx="0">
    <p:extLst>
      <p:ext uri="{19B8F6BF-5375-455C-9EA6-DF929625EA0E}">
        <p15:presenceInfo xmlns:p15="http://schemas.microsoft.com/office/powerpoint/2012/main" userId="2610ae1afb7292b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DC1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Estilo temático 1 - Énfasis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65" d="100"/>
          <a:sy n="65" d="100"/>
        </p:scale>
        <p:origin x="724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CDC8F8-E00D-49C4-8391-2D11892061A6}" type="datetimeFigureOut">
              <a:rPr lang="es-CO" smtClean="0"/>
              <a:t>23/01/2022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AFA5F2-663F-4F9A-B1CA-BDDE17ADF92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82763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s-CO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Decreto 1290 de 2009, el gobierno nacional otorga la facultad a los establecimientos educativos para definir el sistema institucional de evaluación de los estudiantes, es así que crear, plantear, definir y adoptar un sistema institucional de evaluación, va más allá de establecer con cuántas áreas o asignaturas es promocionado el estudiante para el año siguiente o si es mejor calificar con letras, números o colores.</a:t>
            </a:r>
            <a:endParaRPr lang="es-CO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28600" indent="-228600">
              <a:buAutoNum type="arabicPeriod"/>
            </a:pPr>
            <a:r>
              <a:rPr lang="es-CO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Planillas de Notas Parciales (Mitad de Período) </a:t>
            </a:r>
          </a:p>
          <a:p>
            <a:pPr marL="228600" indent="-228600">
              <a:buAutoNum type="arabicPeriod"/>
            </a:pPr>
            <a:r>
              <a:rPr lang="es-CO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2. Evaluaciones Semestrales </a:t>
            </a:r>
          </a:p>
          <a:p>
            <a:pPr marL="228600" indent="-228600">
              <a:buAutoNum type="arabicPeriod"/>
            </a:pPr>
            <a:r>
              <a:rPr lang="es-CO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3. Talleres de Refuerzo </a:t>
            </a:r>
          </a:p>
          <a:p>
            <a:pPr marL="228600" indent="-228600">
              <a:buAutoNum type="arabicPeriod"/>
            </a:pPr>
            <a:r>
              <a:rPr lang="es-CO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4. Pruebas de Suficiencia.</a:t>
            </a:r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AFA5F2-663F-4F9A-B1CA-BDDE17ADF92B}" type="slidenum">
              <a:rPr lang="es-CO" smtClean="0"/>
              <a:t>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489906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AFA5F2-663F-4F9A-B1CA-BDDE17ADF92B}" type="slidenum">
              <a:rPr lang="es-CO" smtClean="0"/>
              <a:t>3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883372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23/01/2022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33209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23/01/2022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1948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23/01/2022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69917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23/01/2022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96043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23/01/2022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51830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23/01/2022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3120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23/01/2022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01894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23/01/2022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11987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23/01/2022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977372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23/01/2022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18203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23/01/2022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76465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A28C24-89F2-41DE-AC93-AFED34DED06B}" type="datetimeFigureOut">
              <a:rPr lang="es-CO" smtClean="0"/>
              <a:t>23/01/2022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27708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2.jpeg"/><Relationship Id="rId7" Type="http://schemas.microsoft.com/office/2007/relationships/hdphoto" Target="../media/hdphoto2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3.png"/><Relationship Id="rId7" Type="http://schemas.openxmlformats.org/officeDocument/2006/relationships/image" Target="../media/image1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4" Type="http://schemas.microsoft.com/office/2007/relationships/hdphoto" Target="../media/hdphoto1.wdp"/><Relationship Id="rId9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microsoft.com/office/2007/relationships/hdphoto" Target="../media/hdphoto1.wdp"/><Relationship Id="rId7" Type="http://schemas.openxmlformats.org/officeDocument/2006/relationships/image" Target="../media/image2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eg"/><Relationship Id="rId5" Type="http://schemas.microsoft.com/office/2007/relationships/hdphoto" Target="../media/hdphoto2.wdp"/><Relationship Id="rId4" Type="http://schemas.openxmlformats.org/officeDocument/2006/relationships/image" Target="../media/image4.png"/><Relationship Id="rId9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image" Target="../media/image24.png"/><Relationship Id="rId7" Type="http://schemas.microsoft.com/office/2007/relationships/hdphoto" Target="../media/hdphoto2.wdp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g"/><Relationship Id="rId5" Type="http://schemas.openxmlformats.org/officeDocument/2006/relationships/image" Target="../media/image8.jpe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e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e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1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3.png"/><Relationship Id="rId7" Type="http://schemas.openxmlformats.org/officeDocument/2006/relationships/image" Target="../media/image1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1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eg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1524000" y="2456873"/>
            <a:ext cx="9144000" cy="105309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SECRETARÍA DE EDUCACIÓN </a:t>
            </a:r>
            <a:endParaRPr lang="es-CO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Subtítulo 2"/>
          <p:cNvSpPr txBox="1">
            <a:spLocks/>
          </p:cNvSpPr>
          <p:nvPr/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 smtClean="0"/>
              <a:t>Evaluación Interna &amp; Externa </a:t>
            </a:r>
          </a:p>
          <a:p>
            <a:r>
              <a:rPr lang="es-ES" dirty="0" smtClean="0"/>
              <a:t>Por: </a:t>
            </a:r>
            <a:r>
              <a:rPr lang="es-ES" b="1" dirty="0" smtClean="0"/>
              <a:t>JONATHAN S. IGUA-MUÑOZ</a:t>
            </a:r>
          </a:p>
          <a:p>
            <a:r>
              <a:rPr lang="es-ES" dirty="0" smtClean="0"/>
              <a:t>Líder de Evaluación/SEM/Tunja</a:t>
            </a:r>
            <a:endParaRPr lang="es-CO" dirty="0"/>
          </a:p>
        </p:txBody>
      </p:sp>
      <p:pic>
        <p:nvPicPr>
          <p:cNvPr id="7" name="Imagen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1528" y="450013"/>
            <a:ext cx="7978429" cy="1011324"/>
          </a:xfrm>
          <a:prstGeom prst="rect">
            <a:avLst/>
          </a:prstGeom>
        </p:spPr>
      </p:pic>
      <p:pic>
        <p:nvPicPr>
          <p:cNvPr id="8" name="Imagen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9935" y="5977947"/>
            <a:ext cx="5612130" cy="62865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4286" b="99143" l="5488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grpSp>
        <p:nvGrpSpPr>
          <p:cNvPr id="2" name="Grupo 12"/>
          <p:cNvGrpSpPr>
            <a:grpSpLocks/>
          </p:cNvGrpSpPr>
          <p:nvPr/>
        </p:nvGrpSpPr>
        <p:grpSpPr bwMode="auto">
          <a:xfrm>
            <a:off x="-1243064" y="-1689408"/>
            <a:ext cx="12838823" cy="10069513"/>
            <a:chOff x="0" y="0"/>
            <a:chExt cx="12839623" cy="10069522"/>
          </a:xfrm>
        </p:grpSpPr>
        <p:pic>
          <p:nvPicPr>
            <p:cNvPr id="3" name="image3.jpg" descr="Escudo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223505" y="6314342"/>
              <a:ext cx="1616118" cy="18763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Franja diagonal 8"/>
            <p:cNvSpPr>
              <a:spLocks/>
            </p:cNvSpPr>
            <p:nvPr/>
          </p:nvSpPr>
          <p:spPr bwMode="auto">
            <a:xfrm>
              <a:off x="0" y="0"/>
              <a:ext cx="2417748" cy="2246478"/>
            </a:xfrm>
            <a:custGeom>
              <a:avLst/>
              <a:gdLst>
                <a:gd name="T0" fmla="*/ 0 w 2417748"/>
                <a:gd name="T1" fmla="*/ 1123239 h 2246478"/>
                <a:gd name="T2" fmla="*/ 1208874 w 2417748"/>
                <a:gd name="T3" fmla="*/ 0 h 2246478"/>
                <a:gd name="T4" fmla="*/ 2417748 w 2417748"/>
                <a:gd name="T5" fmla="*/ 0 h 2246478"/>
                <a:gd name="T6" fmla="*/ 0 w 2417748"/>
                <a:gd name="T7" fmla="*/ 2246478 h 2246478"/>
                <a:gd name="T8" fmla="*/ 0 w 2417748"/>
                <a:gd name="T9" fmla="*/ 1123239 h 22464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17748" h="2246478">
                  <a:moveTo>
                    <a:pt x="0" y="1123239"/>
                  </a:moveTo>
                  <a:lnTo>
                    <a:pt x="1208874" y="0"/>
                  </a:lnTo>
                  <a:lnTo>
                    <a:pt x="2417748" y="0"/>
                  </a:lnTo>
                  <a:lnTo>
                    <a:pt x="0" y="2246478"/>
                  </a:lnTo>
                  <a:lnTo>
                    <a:pt x="0" y="1123239"/>
                  </a:lnTo>
                  <a:close/>
                </a:path>
              </a:pathLst>
            </a:custGeom>
            <a:solidFill>
              <a:srgbClr val="CC0000"/>
            </a:solidFill>
            <a:ln w="9525" cap="flat" cmpd="sng" algn="ctr">
              <a:solidFill>
                <a:srgbClr val="BE4B48"/>
              </a:solidFill>
              <a:prstDash val="solid"/>
              <a:round/>
              <a:headEnd/>
              <a:tailEnd/>
            </a:ln>
            <a:effectLst>
              <a:outerShdw blurRad="40000" dist="23000" dir="5400000" rotWithShape="0">
                <a:srgbClr val="000000">
                  <a:alpha val="34999"/>
                </a:srgb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12" name="Franja diagonal 11"/>
            <p:cNvSpPr>
              <a:spLocks/>
            </p:cNvSpPr>
            <p:nvPr/>
          </p:nvSpPr>
          <p:spPr bwMode="auto">
            <a:xfrm rot="5400000" flipH="1">
              <a:off x="5824575" y="8122801"/>
              <a:ext cx="1765301" cy="2128142"/>
            </a:xfrm>
            <a:custGeom>
              <a:avLst/>
              <a:gdLst>
                <a:gd name="T0" fmla="*/ 0 w 1765301"/>
                <a:gd name="T1" fmla="*/ 1064071 h 2128142"/>
                <a:gd name="T2" fmla="*/ 882651 w 1765301"/>
                <a:gd name="T3" fmla="*/ 0 h 2128142"/>
                <a:gd name="T4" fmla="*/ 1765301 w 1765301"/>
                <a:gd name="T5" fmla="*/ 0 h 2128142"/>
                <a:gd name="T6" fmla="*/ 0 w 1765301"/>
                <a:gd name="T7" fmla="*/ 2128142 h 2128142"/>
                <a:gd name="T8" fmla="*/ 0 w 1765301"/>
                <a:gd name="T9" fmla="*/ 1064071 h 21281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65301" h="2128142">
                  <a:moveTo>
                    <a:pt x="0" y="1064071"/>
                  </a:moveTo>
                  <a:lnTo>
                    <a:pt x="882651" y="0"/>
                  </a:lnTo>
                  <a:lnTo>
                    <a:pt x="1765301" y="0"/>
                  </a:lnTo>
                  <a:lnTo>
                    <a:pt x="0" y="2128142"/>
                  </a:lnTo>
                  <a:lnTo>
                    <a:pt x="0" y="1064071"/>
                  </a:lnTo>
                  <a:close/>
                </a:path>
              </a:pathLst>
            </a:custGeom>
            <a:solidFill>
              <a:srgbClr val="CC0000"/>
            </a:solidFill>
            <a:ln w="9525" cap="flat" cmpd="sng" algn="ctr">
              <a:solidFill>
                <a:srgbClr val="BE4B48"/>
              </a:solidFill>
              <a:prstDash val="solid"/>
              <a:round/>
              <a:headEnd/>
              <a:tailEnd/>
            </a:ln>
            <a:effectLst>
              <a:outerShdw blurRad="40000" dist="23000" dir="5400000" rotWithShape="0">
                <a:srgbClr val="000000">
                  <a:alpha val="34999"/>
                </a:srgb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</p:grpSp>
    </p:spTree>
    <p:extLst>
      <p:ext uri="{BB962C8B-B14F-4D97-AF65-F5344CB8AC3E}">
        <p14:creationId xmlns:p14="http://schemas.microsoft.com/office/powerpoint/2010/main" val="2057635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0535" y="370838"/>
            <a:ext cx="10136187" cy="4747328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-265907"/>
            <a:ext cx="10515600" cy="1325563"/>
          </a:xfrm>
        </p:spPr>
        <p:txBody>
          <a:bodyPr>
            <a:normAutofit/>
          </a:bodyPr>
          <a:lstStyle/>
          <a:p>
            <a:pPr>
              <a:defRPr sz="1600" b="1" i="0" u="none" strike="noStrike" kern="120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s-CO" sz="2800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Ranking Instituciones Educativas Saber 11 -2019 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286" b="99143" l="5488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9928168" y="5806238"/>
            <a:ext cx="2263832" cy="1011324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58115" y="5493663"/>
            <a:ext cx="5469653" cy="1323899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66980" y="5493663"/>
            <a:ext cx="5426903" cy="1276609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2552567" y="4759604"/>
            <a:ext cx="1127864" cy="646331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/>
              <a:t>Ciencias Naturales</a:t>
            </a:r>
            <a:endParaRPr lang="es-CO" b="1" dirty="0"/>
          </a:p>
        </p:txBody>
      </p:sp>
      <p:sp>
        <p:nvSpPr>
          <p:cNvPr id="13" name="CuadroTexto 12"/>
          <p:cNvSpPr txBox="1"/>
          <p:nvPr/>
        </p:nvSpPr>
        <p:spPr>
          <a:xfrm>
            <a:off x="4350653" y="4759604"/>
            <a:ext cx="1127864" cy="646331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/>
              <a:t>Lectura Crítica</a:t>
            </a:r>
            <a:endParaRPr lang="es-CO" b="1" dirty="0"/>
          </a:p>
        </p:txBody>
      </p:sp>
      <p:sp>
        <p:nvSpPr>
          <p:cNvPr id="14" name="CuadroTexto 13"/>
          <p:cNvSpPr txBox="1"/>
          <p:nvPr/>
        </p:nvSpPr>
        <p:spPr>
          <a:xfrm>
            <a:off x="5830315" y="4795781"/>
            <a:ext cx="1455599" cy="369332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/>
              <a:t>Matemáticas</a:t>
            </a:r>
            <a:endParaRPr lang="es-CO" b="1" dirty="0"/>
          </a:p>
        </p:txBody>
      </p:sp>
      <p:sp>
        <p:nvSpPr>
          <p:cNvPr id="15" name="CuadroTexto 14"/>
          <p:cNvSpPr txBox="1"/>
          <p:nvPr/>
        </p:nvSpPr>
        <p:spPr>
          <a:xfrm>
            <a:off x="7630024" y="4759603"/>
            <a:ext cx="1357478" cy="646331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/>
              <a:t>Sociales y Ciudadanas</a:t>
            </a:r>
            <a:endParaRPr lang="es-CO" b="1" dirty="0"/>
          </a:p>
        </p:txBody>
      </p:sp>
      <p:sp>
        <p:nvSpPr>
          <p:cNvPr id="16" name="CuadroTexto 15"/>
          <p:cNvSpPr txBox="1"/>
          <p:nvPr/>
        </p:nvSpPr>
        <p:spPr>
          <a:xfrm>
            <a:off x="9331612" y="4759603"/>
            <a:ext cx="1357478" cy="369332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/>
              <a:t>Inglés</a:t>
            </a:r>
            <a:endParaRPr lang="es-CO" b="1" dirty="0"/>
          </a:p>
        </p:txBody>
      </p:sp>
    </p:spTree>
    <p:extLst>
      <p:ext uri="{BB962C8B-B14F-4D97-AF65-F5344CB8AC3E}">
        <p14:creationId xmlns:p14="http://schemas.microsoft.com/office/powerpoint/2010/main" val="3409418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-265907"/>
            <a:ext cx="10515600" cy="1325563"/>
          </a:xfrm>
        </p:spPr>
        <p:txBody>
          <a:bodyPr>
            <a:normAutofit/>
          </a:bodyPr>
          <a:lstStyle/>
          <a:p>
            <a:pPr>
              <a:defRPr sz="1600" b="1" i="0" u="none" strike="noStrike" kern="120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s-CO" sz="28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HISTOGRAMAS DE FRECUENCIAS SABER 11 -2020 INEM</a:t>
            </a:r>
            <a:endParaRPr lang="es-CO" sz="28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286" b="99143" l="5488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9928168" y="5806238"/>
            <a:ext cx="2263832" cy="1011324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811661"/>
            <a:ext cx="5678487" cy="2913191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47106" y="667263"/>
            <a:ext cx="5748554" cy="3057590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223717" y="3835401"/>
            <a:ext cx="5869484" cy="2982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740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7817" y="3025638"/>
            <a:ext cx="5791200" cy="2976656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56338"/>
            <a:ext cx="6287817" cy="316851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-265907"/>
            <a:ext cx="10515600" cy="1325563"/>
          </a:xfrm>
        </p:spPr>
        <p:txBody>
          <a:bodyPr>
            <a:normAutofit/>
          </a:bodyPr>
          <a:lstStyle/>
          <a:p>
            <a:pPr>
              <a:defRPr sz="1600" b="1" i="0" u="none" strike="noStrike" kern="120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s-CO" sz="28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HISTOGRAMAS </a:t>
            </a:r>
            <a:r>
              <a:rPr lang="es-CO" sz="2800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DE FRECUENCIAS SABER 11 -2020 INEM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4286" b="99143" l="5488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9928168" y="5806238"/>
            <a:ext cx="2263832" cy="1011324"/>
          </a:xfrm>
          <a:prstGeom prst="rect">
            <a:avLst/>
          </a:prstGeom>
        </p:spPr>
      </p:pic>
      <p:sp>
        <p:nvSpPr>
          <p:cNvPr id="12" name="Rectángulo redondeado 11"/>
          <p:cNvSpPr/>
          <p:nvPr/>
        </p:nvSpPr>
        <p:spPr>
          <a:xfrm>
            <a:off x="1351020" y="4479829"/>
            <a:ext cx="4287070" cy="868348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IMPORTANTE: evaluar las tendencias.</a:t>
            </a:r>
            <a:endParaRPr lang="es-CO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05573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593080" cy="1325563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s-CO" b="1" dirty="0" smtClean="0"/>
              <a:t>RECOMENDACIONES. </a:t>
            </a:r>
            <a:endParaRPr lang="es-CO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es-CO" dirty="0" smtClean="0"/>
              <a:t>Fortalecer la planeación institucional en el mejoramiento de competencias relacionadas a áreas del saber como: Ciencias Naturales y Sociales y </a:t>
            </a:r>
            <a:r>
              <a:rPr lang="es-CO" dirty="0" smtClean="0"/>
              <a:t>Ciudadanas e Inglés </a:t>
            </a:r>
            <a:r>
              <a:rPr lang="es-CO" dirty="0" smtClean="0"/>
              <a:t>respectivamente. 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CO" dirty="0" smtClean="0"/>
              <a:t>Revisión de los planes curriculares para adoptar estrategias de mejoramiento.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CO" dirty="0" smtClean="0"/>
              <a:t>Incluir </a:t>
            </a:r>
            <a:r>
              <a:rPr lang="es-CO" dirty="0" smtClean="0"/>
              <a:t>metodologías de evaluación basado en evidencias (preguntas </a:t>
            </a:r>
            <a:r>
              <a:rPr lang="es-CO" dirty="0" smtClean="0"/>
              <a:t>tipo </a:t>
            </a:r>
            <a:r>
              <a:rPr lang="es-CO" dirty="0" smtClean="0"/>
              <a:t>ICFES), así como indicadores o métricas que permitan reflexionar la transición de aprendizajes armónicos </a:t>
            </a:r>
            <a:r>
              <a:rPr lang="es-CO" dirty="0" smtClean="0"/>
              <a:t>para </a:t>
            </a:r>
            <a:r>
              <a:rPr lang="es-CO" dirty="0" smtClean="0"/>
              <a:t>garantizar la </a:t>
            </a:r>
            <a:r>
              <a:rPr lang="es-CO" dirty="0" smtClean="0"/>
              <a:t>educación superior. </a:t>
            </a:r>
            <a:endParaRPr lang="es-CO" dirty="0" smtClean="0"/>
          </a:p>
          <a:p>
            <a:pPr marL="514350" indent="-514350" algn="just">
              <a:buFont typeface="+mj-lt"/>
              <a:buAutoNum type="arabicPeriod"/>
            </a:pPr>
            <a:r>
              <a:rPr lang="es-CO" dirty="0" smtClean="0"/>
              <a:t>Evaluar tendencias de Pérdida, deserción, mortalidad académica por </a:t>
            </a:r>
            <a:r>
              <a:rPr lang="es-CO" smtClean="0"/>
              <a:t>asignatura y/o </a:t>
            </a:r>
            <a:r>
              <a:rPr lang="es-CO" dirty="0" smtClean="0"/>
              <a:t>grado, pues son indicadores cruciales para el PMI y construcción permanente del PEI. </a:t>
            </a:r>
            <a:endParaRPr lang="es-CO" dirty="0" smtClean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D46E458D-52D6-4B4A-808C-93323EE328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15475" y="0"/>
            <a:ext cx="2676525" cy="1266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87429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4484" y="-160702"/>
            <a:ext cx="10515600" cy="1325563"/>
          </a:xfrm>
        </p:spPr>
        <p:txBody>
          <a:bodyPr>
            <a:normAutofit/>
          </a:bodyPr>
          <a:lstStyle/>
          <a:p>
            <a:r>
              <a:rPr lang="es-ES" sz="3200" b="1" dirty="0" smtClean="0"/>
              <a:t>EJEMPLO: Sistema Institucional de Evaluación de Estudiantes (SIEE)</a:t>
            </a:r>
            <a:endParaRPr lang="es-CO" sz="3200" b="1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286" b="99143" l="5488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sp>
        <p:nvSpPr>
          <p:cNvPr id="6" name="Rectángulo redondeado 5"/>
          <p:cNvSpPr/>
          <p:nvPr/>
        </p:nvSpPr>
        <p:spPr>
          <a:xfrm>
            <a:off x="738909" y="2715491"/>
            <a:ext cx="2854037" cy="128385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RESOLUCIÓN RECTORAL </a:t>
            </a:r>
            <a:r>
              <a:rPr lang="es-CO" dirty="0"/>
              <a:t>No. </a:t>
            </a:r>
            <a:r>
              <a:rPr lang="es-CO" dirty="0" smtClean="0"/>
              <a:t>09 de Diciembre 2020.</a:t>
            </a:r>
            <a:endParaRPr lang="es-CO" dirty="0"/>
          </a:p>
          <a:p>
            <a:pPr algn="ctr"/>
            <a:r>
              <a:rPr lang="es-ES" dirty="0"/>
              <a:t> </a:t>
            </a:r>
            <a:r>
              <a:rPr lang="es-ES" sz="1400" i="1" u="sng" dirty="0" smtClean="0"/>
              <a:t>Rige a partir de 18 </a:t>
            </a:r>
            <a:r>
              <a:rPr lang="es-ES" sz="1400" i="1" u="sng" dirty="0"/>
              <a:t>de enero de 2021 </a:t>
            </a:r>
            <a:endParaRPr lang="es-CO" sz="1400" i="1" u="sng" dirty="0"/>
          </a:p>
        </p:txBody>
      </p:sp>
      <p:cxnSp>
        <p:nvCxnSpPr>
          <p:cNvPr id="8" name="Conector recto de flecha 7"/>
          <p:cNvCxnSpPr>
            <a:stCxn id="6" idx="3"/>
            <a:endCxn id="28" idx="2"/>
          </p:cNvCxnSpPr>
          <p:nvPr/>
        </p:nvCxnSpPr>
        <p:spPr>
          <a:xfrm flipV="1">
            <a:off x="3592946" y="2411034"/>
            <a:ext cx="766618" cy="9463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de flecha 9"/>
          <p:cNvCxnSpPr>
            <a:stCxn id="6" idx="3"/>
            <a:endCxn id="51" idx="2"/>
          </p:cNvCxnSpPr>
          <p:nvPr/>
        </p:nvCxnSpPr>
        <p:spPr>
          <a:xfrm>
            <a:off x="3592946" y="3357418"/>
            <a:ext cx="812801" cy="8696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de flecha 10"/>
          <p:cNvCxnSpPr>
            <a:stCxn id="28" idx="6"/>
          </p:cNvCxnSpPr>
          <p:nvPr/>
        </p:nvCxnSpPr>
        <p:spPr>
          <a:xfrm flipV="1">
            <a:off x="5541818" y="1958326"/>
            <a:ext cx="868218" cy="4527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Imagen 20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9928168" y="5806238"/>
            <a:ext cx="2263832" cy="1011324"/>
          </a:xfrm>
          <a:prstGeom prst="rect">
            <a:avLst/>
          </a:prstGeom>
        </p:spPr>
      </p:pic>
      <p:sp>
        <p:nvSpPr>
          <p:cNvPr id="23" name="Rectángulo 22"/>
          <p:cNvSpPr/>
          <p:nvPr/>
        </p:nvSpPr>
        <p:spPr>
          <a:xfrm>
            <a:off x="8571342" y="1239083"/>
            <a:ext cx="3435926" cy="149499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¿De qué manera el SIEE apoya a los </a:t>
            </a:r>
            <a:r>
              <a:rPr lang="es-ES" dirty="0" smtClean="0"/>
              <a:t>estudiantes con dificultades de aprendizaje</a:t>
            </a:r>
            <a:r>
              <a:rPr lang="es-CO" dirty="0" smtClean="0"/>
              <a:t>? </a:t>
            </a:r>
            <a:endParaRPr lang="es-CO" dirty="0"/>
          </a:p>
        </p:txBody>
      </p:sp>
      <p:sp>
        <p:nvSpPr>
          <p:cNvPr id="28" name="Elipse 27"/>
          <p:cNvSpPr/>
          <p:nvPr/>
        </p:nvSpPr>
        <p:spPr>
          <a:xfrm>
            <a:off x="4359564" y="2005481"/>
            <a:ext cx="1182254" cy="81110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400" dirty="0" smtClean="0"/>
              <a:t>Visión Misión</a:t>
            </a:r>
          </a:p>
          <a:p>
            <a:pPr algn="ctr"/>
            <a:r>
              <a:rPr lang="es-CO" sz="1400" dirty="0" smtClean="0"/>
              <a:t>PEI </a:t>
            </a:r>
            <a:endParaRPr lang="es-CO" sz="1400" dirty="0"/>
          </a:p>
        </p:txBody>
      </p:sp>
      <p:sp>
        <p:nvSpPr>
          <p:cNvPr id="31" name="Rectángulo redondeado 30"/>
          <p:cNvSpPr/>
          <p:nvPr/>
        </p:nvSpPr>
        <p:spPr>
          <a:xfrm>
            <a:off x="6428507" y="1654484"/>
            <a:ext cx="1671784" cy="383241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400" dirty="0" smtClean="0"/>
              <a:t>Políticas de calidad</a:t>
            </a:r>
            <a:endParaRPr lang="es-CO" sz="1400" dirty="0"/>
          </a:p>
        </p:txBody>
      </p:sp>
      <p:sp>
        <p:nvSpPr>
          <p:cNvPr id="36" name="Rectángulo redondeado 35"/>
          <p:cNvSpPr/>
          <p:nvPr/>
        </p:nvSpPr>
        <p:spPr>
          <a:xfrm>
            <a:off x="6446979" y="2125663"/>
            <a:ext cx="1653311" cy="589827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400" dirty="0"/>
              <a:t>Descripción </a:t>
            </a:r>
            <a:r>
              <a:rPr lang="es-CO" sz="1400" dirty="0" smtClean="0"/>
              <a:t>detallada del </a:t>
            </a:r>
            <a:r>
              <a:rPr lang="es-CO" sz="1400" dirty="0"/>
              <a:t>entorno.</a:t>
            </a:r>
          </a:p>
        </p:txBody>
      </p:sp>
      <p:cxnSp>
        <p:nvCxnSpPr>
          <p:cNvPr id="37" name="Conector recto de flecha 36"/>
          <p:cNvCxnSpPr>
            <a:stCxn id="28" idx="6"/>
            <a:endCxn id="36" idx="1"/>
          </p:cNvCxnSpPr>
          <p:nvPr/>
        </p:nvCxnSpPr>
        <p:spPr>
          <a:xfrm>
            <a:off x="5541818" y="2411034"/>
            <a:ext cx="905161" cy="95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ángulo redondeado 40"/>
          <p:cNvSpPr/>
          <p:nvPr/>
        </p:nvSpPr>
        <p:spPr>
          <a:xfrm>
            <a:off x="6446984" y="2789923"/>
            <a:ext cx="1320798" cy="470147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400" dirty="0" smtClean="0"/>
              <a:t>Formación Integral </a:t>
            </a:r>
            <a:endParaRPr lang="es-CO" sz="1400" dirty="0"/>
          </a:p>
        </p:txBody>
      </p:sp>
      <p:cxnSp>
        <p:nvCxnSpPr>
          <p:cNvPr id="42" name="Conector recto de flecha 41"/>
          <p:cNvCxnSpPr>
            <a:stCxn id="28" idx="6"/>
            <a:endCxn id="41" idx="1"/>
          </p:cNvCxnSpPr>
          <p:nvPr/>
        </p:nvCxnSpPr>
        <p:spPr>
          <a:xfrm>
            <a:off x="5541818" y="2411034"/>
            <a:ext cx="905166" cy="6139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Elipse 50"/>
          <p:cNvSpPr/>
          <p:nvPr/>
        </p:nvSpPr>
        <p:spPr>
          <a:xfrm>
            <a:off x="4405747" y="3592332"/>
            <a:ext cx="3149598" cy="1269424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400" dirty="0"/>
              <a:t>A</a:t>
            </a:r>
            <a:r>
              <a:rPr lang="es-ES" sz="1400" dirty="0" smtClean="0"/>
              <a:t>cciones de seguimiento para el mejoramiento de los desempeños de los estudiantes durante el año escolar. </a:t>
            </a:r>
            <a:endParaRPr lang="es-CO" sz="1400" dirty="0"/>
          </a:p>
        </p:txBody>
      </p:sp>
      <p:cxnSp>
        <p:nvCxnSpPr>
          <p:cNvPr id="52" name="Conector recto de flecha 51"/>
          <p:cNvCxnSpPr>
            <a:stCxn id="6" idx="2"/>
            <a:endCxn id="72" idx="0"/>
          </p:cNvCxnSpPr>
          <p:nvPr/>
        </p:nvCxnSpPr>
        <p:spPr>
          <a:xfrm flipH="1">
            <a:off x="1569896" y="3999345"/>
            <a:ext cx="596032" cy="6819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ángulo redondeado 61"/>
          <p:cNvSpPr/>
          <p:nvPr/>
        </p:nvSpPr>
        <p:spPr>
          <a:xfrm>
            <a:off x="5255490" y="1249409"/>
            <a:ext cx="1440873" cy="353722"/>
          </a:xfrm>
          <a:prstGeom prst="roundRect">
            <a:avLst>
              <a:gd name="adj" fmla="val 0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400" dirty="0" smtClean="0"/>
              <a:t>Competencias</a:t>
            </a:r>
            <a:endParaRPr lang="es-CO" sz="1400" dirty="0"/>
          </a:p>
        </p:txBody>
      </p:sp>
      <p:cxnSp>
        <p:nvCxnSpPr>
          <p:cNvPr id="63" name="Conector recto de flecha 62"/>
          <p:cNvCxnSpPr>
            <a:stCxn id="28" idx="6"/>
            <a:endCxn id="62" idx="2"/>
          </p:cNvCxnSpPr>
          <p:nvPr/>
        </p:nvCxnSpPr>
        <p:spPr>
          <a:xfrm flipV="1">
            <a:off x="5541818" y="1603131"/>
            <a:ext cx="434109" cy="8079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Elipse 71"/>
          <p:cNvSpPr/>
          <p:nvPr/>
        </p:nvSpPr>
        <p:spPr>
          <a:xfrm>
            <a:off x="630058" y="4681343"/>
            <a:ext cx="1879675" cy="94156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400" dirty="0" smtClean="0"/>
              <a:t>Criterios claros de evaluación y Promoción</a:t>
            </a:r>
            <a:endParaRPr lang="es-CO" sz="1400" dirty="0"/>
          </a:p>
        </p:txBody>
      </p:sp>
      <p:cxnSp>
        <p:nvCxnSpPr>
          <p:cNvPr id="76" name="Conector recto de flecha 75"/>
          <p:cNvCxnSpPr>
            <a:stCxn id="6" idx="2"/>
            <a:endCxn id="77" idx="0"/>
          </p:cNvCxnSpPr>
          <p:nvPr/>
        </p:nvCxnSpPr>
        <p:spPr>
          <a:xfrm>
            <a:off x="2165928" y="3999345"/>
            <a:ext cx="1684462" cy="6965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Elipse 76"/>
          <p:cNvSpPr/>
          <p:nvPr/>
        </p:nvSpPr>
        <p:spPr>
          <a:xfrm>
            <a:off x="2731616" y="4695937"/>
            <a:ext cx="2237548" cy="1110301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400" dirty="0" smtClean="0"/>
              <a:t>Escala de valoración clara y pertinente con la escala nacional</a:t>
            </a:r>
            <a:endParaRPr lang="es-CO" sz="1400" dirty="0"/>
          </a:p>
        </p:txBody>
      </p:sp>
      <p:sp>
        <p:nvSpPr>
          <p:cNvPr id="81" name="Rectángulo 80"/>
          <p:cNvSpPr/>
          <p:nvPr/>
        </p:nvSpPr>
        <p:spPr>
          <a:xfrm>
            <a:off x="8544232" y="2834335"/>
            <a:ext cx="3435926" cy="11650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¿Cómo plantean su Sistema de </a:t>
            </a:r>
            <a:r>
              <a:rPr lang="es-CO" dirty="0"/>
              <a:t>E</a:t>
            </a:r>
            <a:r>
              <a:rPr lang="es-CO" dirty="0" smtClean="0"/>
              <a:t>valuación de Estudiantes en la </a:t>
            </a:r>
            <a:r>
              <a:rPr lang="es-CO" dirty="0" err="1" smtClean="0"/>
              <a:t>presencialidad</a:t>
            </a:r>
            <a:r>
              <a:rPr lang="es-CO" dirty="0" smtClean="0"/>
              <a:t>?  </a:t>
            </a:r>
            <a:endParaRPr lang="es-CO" dirty="0"/>
          </a:p>
        </p:txBody>
      </p:sp>
      <p:sp>
        <p:nvSpPr>
          <p:cNvPr id="9" name="CuadroTexto 8"/>
          <p:cNvSpPr txBox="1"/>
          <p:nvPr/>
        </p:nvSpPr>
        <p:spPr>
          <a:xfrm>
            <a:off x="1602174" y="6122220"/>
            <a:ext cx="6932226" cy="55399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CO" sz="16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IMPORTANTE </a:t>
            </a:r>
            <a:r>
              <a:rPr lang="es-CO" sz="1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REALIZAR ANÁLISIS ESTADÍSTICOS DE PRUEBAS SABER 11 Y ANÁLISIS DE REPROBACIÓN POR ASIGNATURA Y GRADO ESCOLAR</a:t>
            </a:r>
            <a:r>
              <a:rPr lang="es-CO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s-CO" sz="1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EN LOS ÚLTOMOS CINCO (5) AÑOS </a:t>
            </a:r>
            <a:r>
              <a:rPr lang="es-CO" sz="1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Wingdings" panose="05000000000000000000" pitchFamily="2" charset="2"/>
              </a:rPr>
              <a:t></a:t>
            </a:r>
            <a:r>
              <a:rPr lang="es-CO" sz="1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endParaRPr lang="es-CO" sz="1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23800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97218"/>
            <a:ext cx="12530429" cy="6511505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-321323"/>
            <a:ext cx="10515600" cy="1325563"/>
          </a:xfrm>
        </p:spPr>
        <p:txBody>
          <a:bodyPr>
            <a:normAutofit/>
          </a:bodyPr>
          <a:lstStyle/>
          <a:p>
            <a:pPr algn="ctr">
              <a:defRPr sz="1600" b="1" i="0" u="none" strike="noStrike" kern="120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s-CO" sz="28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HISTÓRICOS ETC Saber </a:t>
            </a:r>
            <a:r>
              <a:rPr lang="es-CO" sz="2800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11 -</a:t>
            </a:r>
            <a:r>
              <a:rPr lang="es-CO" sz="28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2002-2020</a:t>
            </a:r>
            <a:endParaRPr lang="es-CO" sz="28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5">
            <a:extLst/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10835148" y="6213987"/>
            <a:ext cx="1695281" cy="727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1094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63600"/>
            <a:ext cx="9530036" cy="4721123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76400" y="-197081"/>
            <a:ext cx="10515600" cy="1325563"/>
          </a:xfrm>
        </p:spPr>
        <p:txBody>
          <a:bodyPr>
            <a:normAutofit/>
          </a:bodyPr>
          <a:lstStyle/>
          <a:p>
            <a:pPr>
              <a:defRPr sz="1600" b="1" i="0" u="none" strike="noStrike" kern="120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s-CO" sz="28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ETC SABER 11 – CALENDARIO A (2019 VS 2020)</a:t>
            </a:r>
            <a:endParaRPr lang="es-CO" sz="28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4">
            <a:extLst/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233033" y="101023"/>
            <a:ext cx="1317522" cy="591703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8628" y="1255713"/>
            <a:ext cx="2963372" cy="3885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5285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Marcador de contenido 1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589407"/>
            <a:ext cx="12148717" cy="588313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-265907"/>
            <a:ext cx="10515600" cy="1325563"/>
          </a:xfrm>
        </p:spPr>
        <p:txBody>
          <a:bodyPr>
            <a:normAutofit/>
          </a:bodyPr>
          <a:lstStyle/>
          <a:p>
            <a:pPr>
              <a:defRPr sz="1600" b="1" i="0" u="none" strike="noStrike" kern="120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s-CO" sz="2800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Ranking Instituciones Educativas Saber 11 -2019 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4">
            <a:extLst/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9928168" y="5806238"/>
            <a:ext cx="2263832" cy="1011324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9500420" y="1754473"/>
            <a:ext cx="301440" cy="4254349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9" name="CuadroTexto 8"/>
          <p:cNvSpPr txBox="1"/>
          <p:nvPr/>
        </p:nvSpPr>
        <p:spPr>
          <a:xfrm>
            <a:off x="9038376" y="1240179"/>
            <a:ext cx="1225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>
                <a:solidFill>
                  <a:srgbClr val="FF0000"/>
                </a:solidFill>
              </a:rPr>
              <a:t>PUESTO 29</a:t>
            </a:r>
            <a:endParaRPr lang="es-CO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8981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401" y="878135"/>
            <a:ext cx="11731557" cy="5433765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-265907"/>
            <a:ext cx="10515600" cy="1325563"/>
          </a:xfrm>
        </p:spPr>
        <p:txBody>
          <a:bodyPr>
            <a:normAutofit/>
          </a:bodyPr>
          <a:lstStyle/>
          <a:p>
            <a:pPr>
              <a:defRPr sz="1600" b="1" i="0" u="none" strike="noStrike" kern="120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s-CO" sz="2800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Ranking Instituciones Educativas Saber 11 -2019 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4">
            <a:extLst/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9928168" y="5806238"/>
            <a:ext cx="2263832" cy="1011324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9076641" y="1717010"/>
            <a:ext cx="314140" cy="442386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0" name="CuadroTexto 9"/>
          <p:cNvSpPr txBox="1"/>
          <p:nvPr/>
        </p:nvSpPr>
        <p:spPr>
          <a:xfrm>
            <a:off x="8620947" y="1340411"/>
            <a:ext cx="1225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>
                <a:solidFill>
                  <a:srgbClr val="FF0000"/>
                </a:solidFill>
              </a:rPr>
              <a:t>PUESTO 31</a:t>
            </a:r>
            <a:endParaRPr lang="es-CO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533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231" y="1300749"/>
            <a:ext cx="5890937" cy="3553764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286" b="99143" l="5488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9928168" y="5806238"/>
            <a:ext cx="2263832" cy="1011324"/>
          </a:xfrm>
          <a:prstGeom prst="rect">
            <a:avLst/>
          </a:prstGeom>
        </p:spPr>
      </p:pic>
      <p:sp>
        <p:nvSpPr>
          <p:cNvPr id="17" name="Título 1"/>
          <p:cNvSpPr>
            <a:spLocks noGrp="1"/>
          </p:cNvSpPr>
          <p:nvPr>
            <p:ph type="title"/>
          </p:nvPr>
        </p:nvSpPr>
        <p:spPr>
          <a:xfrm>
            <a:off x="828368" y="-24814"/>
            <a:ext cx="10515600" cy="1325563"/>
          </a:xfrm>
        </p:spPr>
        <p:txBody>
          <a:bodyPr/>
          <a:lstStyle/>
          <a:p>
            <a:r>
              <a:rPr lang="es-CO" dirty="0" smtClean="0"/>
              <a:t>Históricos prueba Saber 11 (2015-2020)</a:t>
            </a:r>
            <a:endParaRPr lang="es-CO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99247" y="1300749"/>
            <a:ext cx="5857862" cy="3553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5080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99" y="1300749"/>
            <a:ext cx="6100882" cy="3434879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8368" y="-24814"/>
            <a:ext cx="10515600" cy="1325563"/>
          </a:xfrm>
        </p:spPr>
        <p:txBody>
          <a:bodyPr/>
          <a:lstStyle/>
          <a:p>
            <a:r>
              <a:rPr lang="es-CO" dirty="0" smtClean="0"/>
              <a:t>Históricos prueba Saber 11 (2015-2020)</a:t>
            </a:r>
            <a:endParaRPr lang="es-CO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286" b="99143" l="5488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8" name="Imagen 7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9928168" y="5806238"/>
            <a:ext cx="2263832" cy="1011324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74681" y="1300747"/>
            <a:ext cx="6012369" cy="3434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837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544484" y="-69850"/>
            <a:ext cx="10515600" cy="1325563"/>
          </a:xfrm>
        </p:spPr>
        <p:txBody>
          <a:bodyPr/>
          <a:lstStyle/>
          <a:p>
            <a:r>
              <a:rPr lang="es-CO" dirty="0" smtClean="0"/>
              <a:t>Históricos prueba Saber 11 (2015-2019)</a:t>
            </a:r>
            <a:endParaRPr lang="es-CO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286" b="99143" l="5488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9" name="Imagen 8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9928168" y="5806238"/>
            <a:ext cx="2263832" cy="1011324"/>
          </a:xfrm>
          <a:prstGeom prst="rect">
            <a:avLst/>
          </a:prstGeom>
        </p:spPr>
      </p:pic>
      <p:sp>
        <p:nvSpPr>
          <p:cNvPr id="11" name="Rectángulo redondeado 10"/>
          <p:cNvSpPr/>
          <p:nvPr/>
        </p:nvSpPr>
        <p:spPr>
          <a:xfrm>
            <a:off x="3122892" y="5214818"/>
            <a:ext cx="5745803" cy="1182839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¿Qué estrategias de mejoramiento realizan para mejorar en estos núcleos comunes?</a:t>
            </a:r>
            <a:endParaRPr lang="es-CO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91887" y="958185"/>
            <a:ext cx="8607812" cy="3962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5220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1971</TotalTime>
  <Words>449</Words>
  <Application>Microsoft Office PowerPoint</Application>
  <PresentationFormat>Panorámica</PresentationFormat>
  <Paragraphs>50</Paragraphs>
  <Slides>13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Wingdings</vt:lpstr>
      <vt:lpstr>Tema de Office</vt:lpstr>
      <vt:lpstr>Presentación de PowerPoint</vt:lpstr>
      <vt:lpstr>EJEMPLO: Sistema Institucional de Evaluación de Estudiantes (SIEE)</vt:lpstr>
      <vt:lpstr>HISTÓRICOS ETC Saber 11 -2002-2020</vt:lpstr>
      <vt:lpstr>ETC SABER 11 – CALENDARIO A (2019 VS 2020)</vt:lpstr>
      <vt:lpstr>Ranking Instituciones Educativas Saber 11 -2019 </vt:lpstr>
      <vt:lpstr>Ranking Instituciones Educativas Saber 11 -2019 </vt:lpstr>
      <vt:lpstr>Históricos prueba Saber 11 (2015-2020)</vt:lpstr>
      <vt:lpstr>Históricos prueba Saber 11 (2015-2020)</vt:lpstr>
      <vt:lpstr>Históricos prueba Saber 11 (2015-2019)</vt:lpstr>
      <vt:lpstr>Ranking Instituciones Educativas Saber 11 -2019 </vt:lpstr>
      <vt:lpstr>HISTOGRAMAS DE FRECUENCIAS SABER 11 -2020 INEM</vt:lpstr>
      <vt:lpstr>HISTOGRAMAS DE FRECUENCIAS SABER 11 -2020 INEM</vt:lpstr>
      <vt:lpstr>RECOMENDACIONES.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jonathan.igua@outlook.es</dc:creator>
  <cp:lastModifiedBy>jonathan.igua@outlook.es</cp:lastModifiedBy>
  <cp:revision>53</cp:revision>
  <dcterms:created xsi:type="dcterms:W3CDTF">2020-11-05T02:54:50Z</dcterms:created>
  <dcterms:modified xsi:type="dcterms:W3CDTF">2022-01-24T01:28:11Z</dcterms:modified>
</cp:coreProperties>
</file>