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3" r:id="rId4"/>
    <p:sldId id="274" r:id="rId5"/>
    <p:sldId id="275" r:id="rId6"/>
    <p:sldId id="276" r:id="rId7"/>
    <p:sldId id="265" r:id="rId8"/>
    <p:sldId id="260" r:id="rId9"/>
    <p:sldId id="261" r:id="rId10"/>
    <p:sldId id="270" r:id="rId11"/>
    <p:sldId id="271" r:id="rId12"/>
    <p:sldId id="272" r:id="rId13"/>
    <p:sldId id="277" r:id="rId14"/>
    <p:sldId id="278" r:id="rId1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nathan.igua@outlook.es" initials="j" lastIdx="4" clrIdx="0">
    <p:extLst>
      <p:ext uri="{19B8F6BF-5375-455C-9EA6-DF929625EA0E}">
        <p15:presenceInfo xmlns:p15="http://schemas.microsoft.com/office/powerpoint/2012/main" userId="2610ae1afb7292b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C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59" autoAdjust="0"/>
    <p:restoredTop sz="94660"/>
  </p:normalViewPr>
  <p:slideViewPr>
    <p:cSldViewPr snapToGrid="0">
      <p:cViewPr varScale="1">
        <p:scale>
          <a:sx n="65" d="100"/>
          <a:sy n="65" d="100"/>
        </p:scale>
        <p:origin x="6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DC8F8-E00D-49C4-8391-2D11892061A6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FA5F2-663F-4F9A-B1CA-BDDE17ADF9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27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Decreto 1290 de 2009, el gobierno nacional otorga la facultad a los establecimientos educativos para definir el sistema institucional de evaluación de los estudiantes, es así que crear, plantear, definir y adoptar un sistema institucional de evaluación, va más allá de establecer con cuántas áreas o asignaturas es promocionado el estudiante para el año siguiente o si es mejor calificar con letras, números o colores.</a:t>
            </a:r>
            <a:endParaRPr lang="es-CO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Planillas de Notas Parciales (Mitad de Período)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Evaluaciones Semestrales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Talleres de Refuerzo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Pruebas de Suficiencia.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8990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6290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32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948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991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6043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183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12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189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198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3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20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646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28C24-89F2-41DE-AC93-AFED34DED06B}" type="datetimeFigureOut">
              <a:rPr lang="es-CO" smtClean="0"/>
              <a:t>26/01/2022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70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10" Type="http://schemas.openxmlformats.org/officeDocument/2006/relationships/image" Target="../media/image20.png"/><Relationship Id="rId4" Type="http://schemas.microsoft.com/office/2007/relationships/hdphoto" Target="../media/hdphoto1.wdp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22.png"/><Relationship Id="rId7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2456873"/>
            <a:ext cx="9144000" cy="10530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SECRETARÍA DE EDUCACIÓN </a:t>
            </a:r>
            <a:endParaRPr lang="es-CO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Evaluación Interna &amp; Externa </a:t>
            </a:r>
          </a:p>
          <a:p>
            <a:r>
              <a:rPr lang="es-ES" dirty="0" smtClean="0"/>
              <a:t>Por: </a:t>
            </a:r>
            <a:r>
              <a:rPr lang="es-ES" b="1" dirty="0" smtClean="0"/>
              <a:t>JONATHAN S. IGUA-MUÑOZ</a:t>
            </a:r>
          </a:p>
          <a:p>
            <a:r>
              <a:rPr lang="es-ES" dirty="0" smtClean="0"/>
              <a:t>Líder de Evaluación/SEM/Tunja</a:t>
            </a:r>
            <a:endParaRPr lang="es-CO" dirty="0"/>
          </a:p>
        </p:txBody>
      </p:sp>
      <p:pic>
        <p:nvPicPr>
          <p:cNvPr id="7" name="Imagen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28" y="450013"/>
            <a:ext cx="7978429" cy="1011324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935" y="5977947"/>
            <a:ext cx="5612130" cy="628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88381" y="-16712"/>
            <a:ext cx="2209800" cy="9334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grpSp>
        <p:nvGrpSpPr>
          <p:cNvPr id="2" name="Grupo 12"/>
          <p:cNvGrpSpPr>
            <a:grpSpLocks/>
          </p:cNvGrpSpPr>
          <p:nvPr/>
        </p:nvGrpSpPr>
        <p:grpSpPr bwMode="auto">
          <a:xfrm>
            <a:off x="0" y="0"/>
            <a:ext cx="7770813" cy="9999663"/>
            <a:chOff x="0" y="0"/>
            <a:chExt cx="7771297" cy="10069522"/>
          </a:xfrm>
        </p:grpSpPr>
        <p:sp>
          <p:nvSpPr>
            <p:cNvPr id="4" name="Franja diagonal 8"/>
            <p:cNvSpPr>
              <a:spLocks/>
            </p:cNvSpPr>
            <p:nvPr/>
          </p:nvSpPr>
          <p:spPr bwMode="auto">
            <a:xfrm>
              <a:off x="0" y="0"/>
              <a:ext cx="2417748" cy="2246478"/>
            </a:xfrm>
            <a:custGeom>
              <a:avLst/>
              <a:gdLst>
                <a:gd name="T0" fmla="*/ 0 w 2417748"/>
                <a:gd name="T1" fmla="*/ 1123239 h 2246478"/>
                <a:gd name="T2" fmla="*/ 1208874 w 2417748"/>
                <a:gd name="T3" fmla="*/ 0 h 2246478"/>
                <a:gd name="T4" fmla="*/ 2417748 w 2417748"/>
                <a:gd name="T5" fmla="*/ 0 h 2246478"/>
                <a:gd name="T6" fmla="*/ 0 w 2417748"/>
                <a:gd name="T7" fmla="*/ 2246478 h 2246478"/>
                <a:gd name="T8" fmla="*/ 0 w 2417748"/>
                <a:gd name="T9" fmla="*/ 1123239 h 22464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48" h="2246478">
                  <a:moveTo>
                    <a:pt x="0" y="1123239"/>
                  </a:moveTo>
                  <a:lnTo>
                    <a:pt x="1208874" y="0"/>
                  </a:lnTo>
                  <a:lnTo>
                    <a:pt x="2417748" y="0"/>
                  </a:lnTo>
                  <a:lnTo>
                    <a:pt x="0" y="2246478"/>
                  </a:lnTo>
                  <a:lnTo>
                    <a:pt x="0" y="1123239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2" name="Franja diagonal 11"/>
            <p:cNvSpPr>
              <a:spLocks/>
            </p:cNvSpPr>
            <p:nvPr/>
          </p:nvSpPr>
          <p:spPr bwMode="auto">
            <a:xfrm rot="5400000" flipH="1">
              <a:off x="5824575" y="8122801"/>
              <a:ext cx="1765301" cy="2128142"/>
            </a:xfrm>
            <a:custGeom>
              <a:avLst/>
              <a:gdLst>
                <a:gd name="T0" fmla="*/ 0 w 1765301"/>
                <a:gd name="T1" fmla="*/ 1064071 h 2128142"/>
                <a:gd name="T2" fmla="*/ 882651 w 1765301"/>
                <a:gd name="T3" fmla="*/ 0 h 2128142"/>
                <a:gd name="T4" fmla="*/ 1765301 w 1765301"/>
                <a:gd name="T5" fmla="*/ 0 h 2128142"/>
                <a:gd name="T6" fmla="*/ 0 w 1765301"/>
                <a:gd name="T7" fmla="*/ 2128142 h 2128142"/>
                <a:gd name="T8" fmla="*/ 0 w 1765301"/>
                <a:gd name="T9" fmla="*/ 1064071 h 2128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65301" h="2128142">
                  <a:moveTo>
                    <a:pt x="0" y="1064071"/>
                  </a:moveTo>
                  <a:lnTo>
                    <a:pt x="882651" y="0"/>
                  </a:lnTo>
                  <a:lnTo>
                    <a:pt x="1765301" y="0"/>
                  </a:lnTo>
                  <a:lnTo>
                    <a:pt x="0" y="2128142"/>
                  </a:lnTo>
                  <a:lnTo>
                    <a:pt x="0" y="1064071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3" name="Rectangle 4"/>
          <p:cNvSpPr>
            <a:spLocks noChangeArrowheads="1"/>
          </p:cNvSpPr>
          <p:nvPr/>
        </p:nvSpPr>
        <p:spPr bwMode="auto">
          <a:xfrm flipV="1">
            <a:off x="1740477" y="4051473"/>
            <a:ext cx="2839100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14" name="Imagen 13" descr="Escudo 1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887185" y="3602038"/>
            <a:ext cx="2402391" cy="2259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763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9695"/>
          <a:stretch/>
        </p:blipFill>
        <p:spPr>
          <a:xfrm>
            <a:off x="0" y="178686"/>
            <a:ext cx="10584232" cy="443939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40836" y="-44705"/>
            <a:ext cx="2040246" cy="86182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750468" y="4419595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Ciencias Naturales</a:t>
            </a:r>
            <a:endParaRPr lang="es-CO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198605" y="4428056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Lectura Crítica</a:t>
            </a:r>
            <a:endParaRPr lang="es-CO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731941" y="4560612"/>
            <a:ext cx="1455599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Matemáticas</a:t>
            </a:r>
            <a:endParaRPr lang="es-CO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4784108" y="4421025"/>
            <a:ext cx="1357478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Sociales y Ciudadanas</a:t>
            </a:r>
            <a:endParaRPr lang="es-CO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8487214" y="4512643"/>
            <a:ext cx="13574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Inglés</a:t>
            </a:r>
            <a:endParaRPr lang="es-CO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515199"/>
            <a:ext cx="5423458" cy="130236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71468" y="5515199"/>
            <a:ext cx="4044287" cy="1299515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6200000">
            <a:off x="8492391" y="1615654"/>
            <a:ext cx="5291427" cy="206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41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2827" y="499305"/>
            <a:ext cx="6021580" cy="304796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76892"/>
            <a:ext cx="5772566" cy="304796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DE FRECUENCIAS SABER 11 -GGC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90672" y="3695789"/>
            <a:ext cx="6193783" cy="3121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0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402" y="1059657"/>
            <a:ext cx="5762121" cy="312323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DE FRECUENCIAS SABER 11 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-GGC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3494555" y="5443552"/>
            <a:ext cx="4287070" cy="86834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IMPORTANTE: evaluar las tendencias.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0764" y="863600"/>
            <a:ext cx="5891236" cy="3319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57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t="15156" r="23014" b="8061"/>
          <a:stretch/>
        </p:blipFill>
        <p:spPr>
          <a:xfrm>
            <a:off x="486382" y="1558478"/>
            <a:ext cx="6653719" cy="373294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7573" y="901424"/>
            <a:ext cx="3870952" cy="89917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2751" y="175418"/>
            <a:ext cx="6506497" cy="7794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ALGUNAS HERRAMIENTAS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8682" y="3587147"/>
            <a:ext cx="2515505" cy="200197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7573" y="1877475"/>
            <a:ext cx="4377724" cy="129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348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93080" cy="13255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RECOMENDACIONES. 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Fortalecer la planeación institucional en el mejoramiento de competencias relacionadas a áreas del saber como: Ciencias Naturales y Sociales y Ciudadanas respectivamente.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Revisión de los planes curriculares para adoptar estrategias de mejoramiento.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Incluir metodologías de evaluación basado en evidencias (preguntas tipo ICFES), así como indicadores o métricas que permitan reflexionar la transición de aprendizajes armónicos para garantizar la educación superior.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Evaluar tendencias de Pérdida, deserción, mortalidad académica por asignatura y grado, pues son indicadores cruciales para el PMI y construcción permanente del PEI.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1991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484" y="-160702"/>
            <a:ext cx="10515600" cy="1325563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Sistema Institucional de Evaluación de Estudiantes (SIEE)</a:t>
            </a:r>
            <a:endParaRPr lang="es-CO" sz="32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603703" y="1664173"/>
            <a:ext cx="2854037" cy="192815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Institucional de Evaluación de Estudiantes</a:t>
            </a:r>
          </a:p>
          <a:p>
            <a:pPr algn="ctr"/>
            <a:r>
              <a:rPr lang="es-CO" sz="1400" u="sng" dirty="0">
                <a:solidFill>
                  <a:schemeClr val="tx1"/>
                </a:solidFill>
              </a:rPr>
              <a:t>Decreto 1290 de </a:t>
            </a:r>
            <a:r>
              <a:rPr lang="es-CO" sz="1400" u="sng" dirty="0" smtClean="0">
                <a:solidFill>
                  <a:schemeClr val="tx1"/>
                </a:solidFill>
              </a:rPr>
              <a:t>2009</a:t>
            </a:r>
          </a:p>
        </p:txBody>
      </p:sp>
      <p:cxnSp>
        <p:nvCxnSpPr>
          <p:cNvPr id="8" name="Conector recto de flecha 7"/>
          <p:cNvCxnSpPr>
            <a:stCxn id="6" idx="3"/>
            <a:endCxn id="28" idx="2"/>
          </p:cNvCxnSpPr>
          <p:nvPr/>
        </p:nvCxnSpPr>
        <p:spPr>
          <a:xfrm flipV="1">
            <a:off x="3457740" y="2409476"/>
            <a:ext cx="902799" cy="218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6" idx="3"/>
            <a:endCxn id="51" idx="2"/>
          </p:cNvCxnSpPr>
          <p:nvPr/>
        </p:nvCxnSpPr>
        <p:spPr>
          <a:xfrm>
            <a:off x="3457740" y="2628253"/>
            <a:ext cx="943387" cy="13735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28" idx="6"/>
          </p:cNvCxnSpPr>
          <p:nvPr/>
        </p:nvCxnSpPr>
        <p:spPr>
          <a:xfrm flipV="1">
            <a:off x="5542793" y="1956768"/>
            <a:ext cx="868218" cy="452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28" name="Elipse 27"/>
          <p:cNvSpPr/>
          <p:nvPr/>
        </p:nvSpPr>
        <p:spPr>
          <a:xfrm>
            <a:off x="4360539" y="2003923"/>
            <a:ext cx="1182254" cy="81110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Visión Misión</a:t>
            </a:r>
          </a:p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PEI 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31" name="Rectángulo redondeado 30"/>
          <p:cNvSpPr/>
          <p:nvPr/>
        </p:nvSpPr>
        <p:spPr>
          <a:xfrm>
            <a:off x="6428507" y="1654484"/>
            <a:ext cx="1671784" cy="3832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Políticas de calidad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36" name="Rectángulo redondeado 35"/>
          <p:cNvSpPr/>
          <p:nvPr/>
        </p:nvSpPr>
        <p:spPr>
          <a:xfrm>
            <a:off x="6446979" y="2125663"/>
            <a:ext cx="1653311" cy="5898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</a:rPr>
              <a:t>Descripción </a:t>
            </a:r>
            <a:r>
              <a:rPr lang="es-CO" sz="1400" dirty="0" smtClean="0">
                <a:solidFill>
                  <a:schemeClr val="tx1"/>
                </a:solidFill>
              </a:rPr>
              <a:t>detallada del </a:t>
            </a:r>
            <a:r>
              <a:rPr lang="es-CO" sz="1400" dirty="0">
                <a:solidFill>
                  <a:schemeClr val="tx1"/>
                </a:solidFill>
              </a:rPr>
              <a:t>entorno.</a:t>
            </a:r>
          </a:p>
        </p:txBody>
      </p:sp>
      <p:cxnSp>
        <p:nvCxnSpPr>
          <p:cNvPr id="37" name="Conector recto de flecha 36"/>
          <p:cNvCxnSpPr>
            <a:stCxn id="28" idx="6"/>
            <a:endCxn id="36" idx="1"/>
          </p:cNvCxnSpPr>
          <p:nvPr/>
        </p:nvCxnSpPr>
        <p:spPr>
          <a:xfrm>
            <a:off x="5542793" y="2409476"/>
            <a:ext cx="904186" cy="11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redondeado 40"/>
          <p:cNvSpPr/>
          <p:nvPr/>
        </p:nvSpPr>
        <p:spPr>
          <a:xfrm>
            <a:off x="6446984" y="2789923"/>
            <a:ext cx="1320798" cy="47014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Formación Integral 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42" name="Conector recto de flecha 41"/>
          <p:cNvCxnSpPr>
            <a:stCxn id="28" idx="6"/>
            <a:endCxn id="41" idx="1"/>
          </p:cNvCxnSpPr>
          <p:nvPr/>
        </p:nvCxnSpPr>
        <p:spPr>
          <a:xfrm>
            <a:off x="5542793" y="2409476"/>
            <a:ext cx="904191" cy="6155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ipse 50"/>
          <p:cNvSpPr/>
          <p:nvPr/>
        </p:nvSpPr>
        <p:spPr>
          <a:xfrm>
            <a:off x="4401127" y="3367110"/>
            <a:ext cx="3149598" cy="126942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</a:rPr>
              <a:t>A</a:t>
            </a:r>
            <a:r>
              <a:rPr lang="es-ES" sz="1400" dirty="0" smtClean="0">
                <a:solidFill>
                  <a:schemeClr val="tx1"/>
                </a:solidFill>
              </a:rPr>
              <a:t>cciones de seguimiento para el mejoramiento de los desempeños de los estudiantes durante el año escolar. 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52" name="Conector recto de flecha 51"/>
          <p:cNvCxnSpPr>
            <a:stCxn id="6" idx="2"/>
            <a:endCxn id="72" idx="0"/>
          </p:cNvCxnSpPr>
          <p:nvPr/>
        </p:nvCxnSpPr>
        <p:spPr>
          <a:xfrm flipH="1">
            <a:off x="1514100" y="3592332"/>
            <a:ext cx="516622" cy="1269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ángulo redondeado 61"/>
          <p:cNvSpPr/>
          <p:nvPr/>
        </p:nvSpPr>
        <p:spPr>
          <a:xfrm>
            <a:off x="5255490" y="1249409"/>
            <a:ext cx="1440873" cy="353722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Competencias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63" name="Conector recto de flecha 62"/>
          <p:cNvCxnSpPr>
            <a:stCxn id="28" idx="6"/>
            <a:endCxn id="62" idx="2"/>
          </p:cNvCxnSpPr>
          <p:nvPr/>
        </p:nvCxnSpPr>
        <p:spPr>
          <a:xfrm flipV="1">
            <a:off x="5542793" y="1603131"/>
            <a:ext cx="433134" cy="8063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574262" y="4861756"/>
            <a:ext cx="1879675" cy="94156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Criterios claros de evaluación y Promoción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76" name="Conector recto de flecha 75"/>
          <p:cNvCxnSpPr>
            <a:stCxn id="6" idx="2"/>
            <a:endCxn id="77" idx="0"/>
          </p:cNvCxnSpPr>
          <p:nvPr/>
        </p:nvCxnSpPr>
        <p:spPr>
          <a:xfrm>
            <a:off x="2030722" y="3592332"/>
            <a:ext cx="2324123" cy="1244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ipse 76"/>
          <p:cNvSpPr/>
          <p:nvPr/>
        </p:nvSpPr>
        <p:spPr>
          <a:xfrm>
            <a:off x="3236071" y="4836947"/>
            <a:ext cx="2237548" cy="11103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Escala de valoración clara y pertinente con la escala nacional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8724190" y="925584"/>
            <a:ext cx="3435926" cy="1494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/>
              <a:t>E</a:t>
            </a:r>
            <a:r>
              <a:rPr lang="es-CO" sz="2800" dirty="0" smtClean="0"/>
              <a:t>nfoques de flexibilización.</a:t>
            </a:r>
            <a:endParaRPr lang="es-CO" sz="2800" dirty="0"/>
          </a:p>
        </p:txBody>
      </p:sp>
      <p:sp>
        <p:nvSpPr>
          <p:cNvPr id="27" name="Rectángulo 26"/>
          <p:cNvSpPr/>
          <p:nvPr/>
        </p:nvSpPr>
        <p:spPr>
          <a:xfrm>
            <a:off x="8723480" y="2568675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integral</a:t>
            </a:r>
            <a:endParaRPr lang="es-CO" sz="2800" dirty="0"/>
          </a:p>
        </p:txBody>
      </p:sp>
      <p:sp>
        <p:nvSpPr>
          <p:cNvPr id="29" name="Rectángulo 28"/>
          <p:cNvSpPr/>
          <p:nvPr/>
        </p:nvSpPr>
        <p:spPr>
          <a:xfrm>
            <a:off x="8723480" y="3963293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supervisada 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02380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7218"/>
            <a:ext cx="12530429" cy="651150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-321323"/>
            <a:ext cx="10515600" cy="1325563"/>
          </a:xfrm>
        </p:spPr>
        <p:txBody>
          <a:bodyPr>
            <a:normAutofit/>
          </a:bodyPr>
          <a:lstStyle/>
          <a:p>
            <a:pPr algn="ctr"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HISTÓRICOS ETC Saber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2002-2021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446474" y="6249509"/>
            <a:ext cx="2083955" cy="85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4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600"/>
            <a:ext cx="9530036" cy="472112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-197081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ETC SABER 11 – CALENDARIO A (2019 VS 2021)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233033" y="101023"/>
            <a:ext cx="1317522" cy="5917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28" y="1255713"/>
            <a:ext cx="2963372" cy="388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12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89407"/>
            <a:ext cx="12148717" cy="588313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2020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1060084" y="1718914"/>
            <a:ext cx="285134" cy="423401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783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47" y="988825"/>
            <a:ext cx="11731557" cy="543376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2021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687664" y="6105832"/>
            <a:ext cx="1504335" cy="71173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9654531" y="1529192"/>
            <a:ext cx="314140" cy="442386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600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5785"/>
            <a:ext cx="5840361" cy="326885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87716" y="1345784"/>
            <a:ext cx="6132973" cy="326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8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82" y="1037439"/>
            <a:ext cx="5999159" cy="349523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2978144" y="5408057"/>
            <a:ext cx="5526760" cy="112333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¿Cuál cree que sea el factor que permita describir la reducción del promedio en los núcleos comunes de Ciencias Naturales y Sociales y Ciudadanas respectivamente ?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6167" y="1037438"/>
            <a:ext cx="5975225" cy="3495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3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44484" y="-69850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9" name="Imagen 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1" name="Rectángulo redondeado 10"/>
          <p:cNvSpPr/>
          <p:nvPr/>
        </p:nvSpPr>
        <p:spPr>
          <a:xfrm>
            <a:off x="3122892" y="5214818"/>
            <a:ext cx="5745803" cy="118283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¿Qué estrategias de mejoramiento realizan para mejorar en estos núcleos comunes?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74363" y="969338"/>
            <a:ext cx="7636183" cy="397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22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3404</TotalTime>
  <Words>406</Words>
  <Application>Microsoft Office PowerPoint</Application>
  <PresentationFormat>Panorámica</PresentationFormat>
  <Paragraphs>49</Paragraphs>
  <Slides>14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Tema de Office</vt:lpstr>
      <vt:lpstr>Presentación de PowerPoint</vt:lpstr>
      <vt:lpstr>Sistema Institucional de Evaluación de Estudiantes (SIEE)</vt:lpstr>
      <vt:lpstr>HISTÓRICOS ETC Saber 11 -2002-2021</vt:lpstr>
      <vt:lpstr>ETC SABER 11 – CALENDARIO A (2019 VS 2021)</vt:lpstr>
      <vt:lpstr>Ranking Instituciones Educativas Saber 11 -2020 </vt:lpstr>
      <vt:lpstr>Ranking Instituciones Educativas Saber 11 -2021 </vt:lpstr>
      <vt:lpstr>Históricos prueba Saber 11 (2015-2021)</vt:lpstr>
      <vt:lpstr>Históricos prueba Saber 11 (2015-2021)</vt:lpstr>
      <vt:lpstr>Históricos prueba Saber 11 (2015-2021)</vt:lpstr>
      <vt:lpstr>Presentación de PowerPoint</vt:lpstr>
      <vt:lpstr>HISTOGRAMAS DE FRECUENCIAS SABER 11 -GGC </vt:lpstr>
      <vt:lpstr>HISTOGRAMAS DE FRECUENCIAS SABER 11 -GGC </vt:lpstr>
      <vt:lpstr>ALGUNAS HERRAMIENTAS</vt:lpstr>
      <vt:lpstr>RECOMENDACIONES.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jonathan.igua@outlook.es</dc:creator>
  <cp:lastModifiedBy>jonathan.igua@outlook.es</cp:lastModifiedBy>
  <cp:revision>82</cp:revision>
  <dcterms:created xsi:type="dcterms:W3CDTF">2020-11-05T02:54:50Z</dcterms:created>
  <dcterms:modified xsi:type="dcterms:W3CDTF">2022-01-26T14:00:43Z</dcterms:modified>
</cp:coreProperties>
</file>