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3" r:id="rId3"/>
    <p:sldId id="274" r:id="rId4"/>
    <p:sldId id="275" r:id="rId5"/>
    <p:sldId id="276" r:id="rId6"/>
    <p:sldId id="277" r:id="rId7"/>
    <p:sldId id="265" r:id="rId8"/>
    <p:sldId id="260" r:id="rId9"/>
    <p:sldId id="261" r:id="rId10"/>
    <p:sldId id="270" r:id="rId11"/>
    <p:sldId id="271" r:id="rId12"/>
    <p:sldId id="272" r:id="rId13"/>
    <p:sldId id="279" r:id="rId14"/>
    <p:sldId id="280" r:id="rId15"/>
    <p:sldId id="281" r:id="rId16"/>
    <p:sldId id="278" r:id="rId1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.igua@outlook.es" initials="j" lastIdx="4" clrIdx="0">
    <p:extLst>
      <p:ext uri="{19B8F6BF-5375-455C-9EA6-DF929625EA0E}">
        <p15:presenceInfo xmlns:p15="http://schemas.microsoft.com/office/powerpoint/2012/main" userId="2610ae1afb7292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C8F8-E00D-49C4-8391-2D11892061A6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A5F2-663F-4F9A-B1CA-BDDE17ADF9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71543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2963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32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917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" userDrawn="1">
  <p:cSld name="Título y texto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420414" y="1118883"/>
            <a:ext cx="11361681" cy="580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Work Sans SemiBold"/>
              <a:buNone/>
              <a:defRPr sz="4000">
                <a:solidFill>
                  <a:srgbClr val="0066CD"/>
                </a:solidFill>
                <a:latin typeface="Calibri"/>
                <a:ea typeface="Work Sans Light"/>
                <a:cs typeface="Calibri"/>
                <a:sym typeface="Work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9" name="Marcador de texto 1"/>
          <p:cNvSpPr>
            <a:spLocks noGrp="1"/>
          </p:cNvSpPr>
          <p:nvPr>
            <p:ph type="body" idx="4294967295"/>
          </p:nvPr>
        </p:nvSpPr>
        <p:spPr>
          <a:xfrm>
            <a:off x="419433" y="2017987"/>
            <a:ext cx="11362663" cy="43828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0066CD"/>
                </a:solidFill>
                <a:latin typeface="Calibri Light"/>
                <a:cs typeface="Calibri Light"/>
              </a:defRPr>
            </a:lvl1pPr>
          </a:lstStyle>
          <a:p>
            <a:endParaRPr lang="es-CO">
              <a:solidFill>
                <a:srgbClr val="0066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36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60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83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89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19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3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20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4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8C24-89F2-41DE-AC93-AFED34DED06B}" type="datetimeFigureOut">
              <a:rPr lang="es-CO" smtClean="0"/>
              <a:t>28/01/2022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openxmlformats.org/officeDocument/2006/relationships/image" Target="../media/image20.png"/><Relationship Id="rId4" Type="http://schemas.microsoft.com/office/2007/relationships/hdphoto" Target="../media/hdphoto1.wdp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7" name="Imagen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450013"/>
            <a:ext cx="7978429" cy="1011324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88381" y="-16712"/>
            <a:ext cx="2209800" cy="933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0" y="0"/>
            <a:ext cx="7770813" cy="9999663"/>
            <a:chOff x="0" y="0"/>
            <a:chExt cx="7771297" cy="10069522"/>
          </a:xfrm>
        </p:grpSpPr>
        <p:sp>
          <p:nvSpPr>
            <p:cNvPr id="4" name="Franja diagonal 8"/>
            <p:cNvSpPr>
              <a:spLocks/>
            </p:cNvSpPr>
            <p:nvPr/>
          </p:nvSpPr>
          <p:spPr bwMode="auto">
            <a:xfrm>
              <a:off x="0" y="0"/>
              <a:ext cx="2417748" cy="2246478"/>
            </a:xfrm>
            <a:custGeom>
              <a:avLst/>
              <a:gdLst>
                <a:gd name="T0" fmla="*/ 0 w 2417748"/>
                <a:gd name="T1" fmla="*/ 1123239 h 2246478"/>
                <a:gd name="T2" fmla="*/ 1208874 w 2417748"/>
                <a:gd name="T3" fmla="*/ 0 h 2246478"/>
                <a:gd name="T4" fmla="*/ 2417748 w 2417748"/>
                <a:gd name="T5" fmla="*/ 0 h 2246478"/>
                <a:gd name="T6" fmla="*/ 0 w 2417748"/>
                <a:gd name="T7" fmla="*/ 2246478 h 2246478"/>
                <a:gd name="T8" fmla="*/ 0 w 2417748"/>
                <a:gd name="T9" fmla="*/ 1123239 h 2246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48" h="2246478">
                  <a:moveTo>
                    <a:pt x="0" y="1123239"/>
                  </a:moveTo>
                  <a:lnTo>
                    <a:pt x="1208874" y="0"/>
                  </a:lnTo>
                  <a:lnTo>
                    <a:pt x="2417748" y="0"/>
                  </a:lnTo>
                  <a:lnTo>
                    <a:pt x="0" y="2246478"/>
                  </a:lnTo>
                  <a:lnTo>
                    <a:pt x="0" y="1123239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" name="Franja diagonal 11"/>
            <p:cNvSpPr>
              <a:spLocks/>
            </p:cNvSpPr>
            <p:nvPr/>
          </p:nvSpPr>
          <p:spPr bwMode="auto">
            <a:xfrm rot="5400000" flipH="1">
              <a:off x="5824575" y="8122801"/>
              <a:ext cx="1765301" cy="2128142"/>
            </a:xfrm>
            <a:custGeom>
              <a:avLst/>
              <a:gdLst>
                <a:gd name="T0" fmla="*/ 0 w 1765301"/>
                <a:gd name="T1" fmla="*/ 1064071 h 2128142"/>
                <a:gd name="T2" fmla="*/ 882651 w 1765301"/>
                <a:gd name="T3" fmla="*/ 0 h 2128142"/>
                <a:gd name="T4" fmla="*/ 1765301 w 1765301"/>
                <a:gd name="T5" fmla="*/ 0 h 2128142"/>
                <a:gd name="T6" fmla="*/ 0 w 1765301"/>
                <a:gd name="T7" fmla="*/ 2128142 h 2128142"/>
                <a:gd name="T8" fmla="*/ 0 w 1765301"/>
                <a:gd name="T9" fmla="*/ 1064071 h 2128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5301" h="2128142">
                  <a:moveTo>
                    <a:pt x="0" y="1064071"/>
                  </a:moveTo>
                  <a:lnTo>
                    <a:pt x="882651" y="0"/>
                  </a:lnTo>
                  <a:lnTo>
                    <a:pt x="1765301" y="0"/>
                  </a:lnTo>
                  <a:lnTo>
                    <a:pt x="0" y="2128142"/>
                  </a:lnTo>
                  <a:lnTo>
                    <a:pt x="0" y="1064071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80640" y="3952635"/>
            <a:ext cx="2574719" cy="261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t="11065"/>
          <a:stretch/>
        </p:blipFill>
        <p:spPr>
          <a:xfrm>
            <a:off x="0" y="481781"/>
            <a:ext cx="10108045" cy="399255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488443" y="4427576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203982" y="4474335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860918" y="4599671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632974" y="4450178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8183437" y="4566075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8492391" y="1615654"/>
            <a:ext cx="5291427" cy="206011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1953" y="5396991"/>
            <a:ext cx="6018882" cy="1400694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73399" y="5396991"/>
            <a:ext cx="5869527" cy="140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2273" y="720335"/>
            <a:ext cx="5749727" cy="300451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11 - LSB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5483" y="863600"/>
            <a:ext cx="5664490" cy="297314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2338" y="3836745"/>
            <a:ext cx="5427662" cy="284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2324" y="1059657"/>
            <a:ext cx="5707761" cy="347343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</a:t>
            </a:r>
            <a:r>
              <a:rPr lang="es-CO" sz="2800" b="1">
                <a:solidFill>
                  <a:prstClr val="black">
                    <a:lumMod val="65000"/>
                    <a:lumOff val="35000"/>
                  </a:prstClr>
                </a:solidFill>
              </a:rPr>
              <a:t>SABER </a:t>
            </a:r>
            <a:r>
              <a:rPr lang="es-CO" sz="2800" b="1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LSB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4333628" y="5058576"/>
            <a:ext cx="4287070" cy="86834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IMPORTANTE: evaluar las tendencias.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" y="863601"/>
            <a:ext cx="6402324" cy="348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15156" r="23014" b="8061"/>
          <a:stretch/>
        </p:blipFill>
        <p:spPr>
          <a:xfrm>
            <a:off x="486382" y="1558478"/>
            <a:ext cx="6653719" cy="37329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573" y="901424"/>
            <a:ext cx="3870952" cy="89917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8682" y="3587147"/>
            <a:ext cx="2515505" cy="20019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7573" y="1877475"/>
            <a:ext cx="4377724" cy="129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21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9899E0C-E788-45E9-9BB1-917E78D52B21}"/>
              </a:ext>
            </a:extLst>
          </p:cNvPr>
          <p:cNvSpPr/>
          <p:nvPr/>
        </p:nvSpPr>
        <p:spPr>
          <a:xfrm>
            <a:off x="-20036" y="0"/>
            <a:ext cx="12192000" cy="6858000"/>
          </a:xfrm>
          <a:prstGeom prst="rect">
            <a:avLst/>
          </a:prstGeom>
          <a:solidFill>
            <a:srgbClr val="041E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dirty="0"/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D9CCCFE-A0B7-4D3B-B5F5-BB788E811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577" y="886791"/>
            <a:ext cx="2919351" cy="244060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24B6538-40CC-4239-955B-6BD9A34BC0AF}"/>
              </a:ext>
            </a:extLst>
          </p:cNvPr>
          <p:cNvSpPr txBox="1"/>
          <p:nvPr/>
        </p:nvSpPr>
        <p:spPr>
          <a:xfrm>
            <a:off x="2501309" y="4214079"/>
            <a:ext cx="7621884" cy="1498496"/>
          </a:xfrm>
          <a:prstGeom prst="roundRect">
            <a:avLst/>
          </a:prstGeom>
          <a:noFill/>
          <a:ln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20" tIns="60960" rIns="121920" bIns="60960" rtlCol="0" anchor="ctr" anchorCtr="0">
            <a:spAutoFit/>
          </a:bodyPr>
          <a:lstStyle/>
          <a:p>
            <a:pPr algn="ctr"/>
            <a:r>
              <a:rPr lang="es-MX" sz="18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¿</a:t>
            </a:r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Qué</a:t>
            </a:r>
            <a:r>
              <a:rPr lang="es-MX" sz="18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herramientas están disponibles </a:t>
            </a:r>
            <a:endParaRPr lang="es-ES" sz="2400" dirty="0">
              <a:solidFill>
                <a:schemeClr val="bg1"/>
              </a:solidFill>
            </a:endParaRPr>
          </a:p>
          <a:p>
            <a:pPr algn="ctr"/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en Evaluar para Avanzar para el 2022?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5" name="Imagen 4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5DA18B21-BF56-4C91-AA9F-91F670517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25" y="992127"/>
            <a:ext cx="1492883" cy="5169963"/>
          </a:xfrm>
          <a:prstGeom prst="rect">
            <a:avLst/>
          </a:prstGeom>
        </p:spPr>
      </p:pic>
      <p:pic>
        <p:nvPicPr>
          <p:cNvPr id="13" name="Imagen 12" descr="Dibujo animado de un personaje animado&#10;&#10;Descripción generada automáticamente con confianza baja">
            <a:extLst>
              <a:ext uri="{FF2B5EF4-FFF2-40B4-BE49-F238E27FC236}">
                <a16:creationId xmlns:a16="http://schemas.microsoft.com/office/drawing/2014/main" id="{FCA114BC-9107-4908-9467-80FC7EB81D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9482" y="973307"/>
            <a:ext cx="1782116" cy="5207603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618271" y="583892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</a:rPr>
              <a:t>https://www.icfes.gov.co/web/guest/guias-y-cuadernillos-evaluar-para-avanzar</a:t>
            </a:r>
          </a:p>
        </p:txBody>
      </p:sp>
    </p:spTree>
    <p:extLst>
      <p:ext uri="{BB962C8B-B14F-4D97-AF65-F5344CB8AC3E}">
        <p14:creationId xmlns:p14="http://schemas.microsoft.com/office/powerpoint/2010/main" val="274053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8B0CDF00-DCCE-4609-B333-D5AE771E2A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47"/>
          <a:stretch/>
        </p:blipFill>
        <p:spPr>
          <a:xfrm>
            <a:off x="157518" y="1016641"/>
            <a:ext cx="12238985" cy="5416422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639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como: Ciencias Naturales y Sociales y Ciudadanas e Inglés respectivamente.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metodologías de evaluación basado en evidencias (preguntas tipo ICFES), así como indicadores o métricas que permitan reflexionar la transición de aprendizajes armónicos para garantizar la educación superior.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asignatura y grado, pues son indicadores cruciales para el PMI y construcción permanente del PEI.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1835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603703" y="1664173"/>
            <a:ext cx="2854037" cy="192815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Institucional de Evaluación de Estudiantes</a:t>
            </a:r>
          </a:p>
          <a:p>
            <a:pPr algn="ctr"/>
            <a:r>
              <a:rPr lang="es-CO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Decreto 1290</a:t>
            </a:r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457740" y="2411034"/>
            <a:ext cx="901824" cy="217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457740" y="2628253"/>
            <a:ext cx="948007" cy="15987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1818" y="1958326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8724190" y="925584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/>
              <a:t>E</a:t>
            </a:r>
            <a:r>
              <a:rPr lang="es-CO" sz="2800" dirty="0" smtClean="0"/>
              <a:t>nfoques de flexibilización.</a:t>
            </a:r>
            <a:endParaRPr lang="es-CO" sz="2800" dirty="0"/>
          </a:p>
        </p:txBody>
      </p:sp>
      <p:sp>
        <p:nvSpPr>
          <p:cNvPr id="28" name="Elipse 27"/>
          <p:cNvSpPr/>
          <p:nvPr/>
        </p:nvSpPr>
        <p:spPr>
          <a:xfrm>
            <a:off x="4359564" y="2005481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Visión Misión</a:t>
            </a:r>
          </a:p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PEI 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Políticas de calidad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</a:rPr>
              <a:t>Descripción </a:t>
            </a:r>
            <a:r>
              <a:rPr lang="es-CO" sz="1400" dirty="0" smtClean="0">
                <a:solidFill>
                  <a:schemeClr val="tx1"/>
                </a:solidFill>
              </a:rPr>
              <a:t>detallada del </a:t>
            </a:r>
            <a:r>
              <a:rPr lang="es-CO" sz="1400" dirty="0">
                <a:solidFill>
                  <a:schemeClr val="tx1"/>
                </a:solidFill>
              </a:rPr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1818" y="2411034"/>
            <a:ext cx="905161" cy="9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320798" cy="4701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Formación Integral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1818" y="2411034"/>
            <a:ext cx="905166" cy="613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5747" y="3592332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A</a:t>
            </a:r>
            <a:r>
              <a:rPr lang="es-ES" sz="1400" dirty="0" smtClean="0">
                <a:solidFill>
                  <a:schemeClr val="tx1"/>
                </a:solidFill>
              </a:rPr>
              <a:t>cciones de seguimiento para el mejoramiento de los desempeños de los estudiantes durante el año escolar.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69896" y="3592332"/>
            <a:ext cx="460826" cy="1089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Competencias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1818" y="1603131"/>
            <a:ext cx="434109" cy="807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630058" y="4681343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Criterios claros de evaluación y Promoción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2030722" y="3592332"/>
            <a:ext cx="1819668" cy="1103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2731616" y="469593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Escala de valoración clara y pertinente con la escala nacional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81" name="Rectángulo 80"/>
          <p:cNvSpPr/>
          <p:nvPr/>
        </p:nvSpPr>
        <p:spPr>
          <a:xfrm>
            <a:off x="8723480" y="256867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integral</a:t>
            </a:r>
            <a:endParaRPr lang="es-CO" sz="2800" dirty="0"/>
          </a:p>
        </p:txBody>
      </p:sp>
      <p:sp>
        <p:nvSpPr>
          <p:cNvPr id="26" name="Rectángulo 25"/>
          <p:cNvSpPr/>
          <p:nvPr/>
        </p:nvSpPr>
        <p:spPr>
          <a:xfrm>
            <a:off x="8723480" y="3963293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supervisada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88150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2002-2021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446474" y="6249509"/>
            <a:ext cx="2083955" cy="8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07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2021)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00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89407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2020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1690555" y="1793163"/>
            <a:ext cx="285134" cy="423401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803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007969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2021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1290417" y="1692966"/>
            <a:ext cx="314140" cy="44238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303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2255"/>
            <a:ext cx="5970161" cy="326319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8703" y="1212254"/>
            <a:ext cx="6233722" cy="326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8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3606" y="1213435"/>
            <a:ext cx="6321661" cy="339789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" y="1213434"/>
            <a:ext cx="5672645" cy="339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1146" y="1255713"/>
            <a:ext cx="8282276" cy="4233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3105</TotalTime>
  <Words>383</Words>
  <Application>Microsoft Office PowerPoint</Application>
  <PresentationFormat>Panorámica</PresentationFormat>
  <Paragraphs>51</Paragraphs>
  <Slides>16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Work Sans Light</vt:lpstr>
      <vt:lpstr>Work Sans SemiBold</vt:lpstr>
      <vt:lpstr>Tema de Office</vt:lpstr>
      <vt:lpstr>Presentación de PowerPoint</vt:lpstr>
      <vt:lpstr>Sistema Institucional de Evaluación de Estudiantes (SIEE)</vt:lpstr>
      <vt:lpstr>HISTÓRICOS ETC Saber 11 -2002-2021</vt:lpstr>
      <vt:lpstr>ETC SABER 11 – CALENDARIO A (2019 VS 2021)</vt:lpstr>
      <vt:lpstr>Ranking Instituciones Educativas Saber 11 -2020 </vt:lpstr>
      <vt:lpstr>Ranking Instituciones Educativas Saber 11 -2021 </vt:lpstr>
      <vt:lpstr>Históricos prueba Saber 11 (2015-2021)</vt:lpstr>
      <vt:lpstr>Históricos prueba Saber 11 (2015-2021)</vt:lpstr>
      <vt:lpstr>Históricos prueba Saber 11 (2015-2021)</vt:lpstr>
      <vt:lpstr>Presentación de PowerPoint</vt:lpstr>
      <vt:lpstr>HISTOGRAMAS DE FRECUENCIAS SABER 11 - LSB</vt:lpstr>
      <vt:lpstr>HISTOGRAMAS DE FRECUENCIAS SABER 11 LSB</vt:lpstr>
      <vt:lpstr>ALGUNAS HERRAMIENTAS</vt:lpstr>
      <vt:lpstr>Presentación de PowerPoint</vt:lpstr>
      <vt:lpstr>ALGUNAS HERRAMIENTAS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jonathan.igua@outlook.es</dc:creator>
  <cp:lastModifiedBy>jonathan.igua@outlook.es</cp:lastModifiedBy>
  <cp:revision>78</cp:revision>
  <dcterms:created xsi:type="dcterms:W3CDTF">2020-11-05T02:54:50Z</dcterms:created>
  <dcterms:modified xsi:type="dcterms:W3CDTF">2022-01-28T16:30:40Z</dcterms:modified>
</cp:coreProperties>
</file>