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73" r:id="rId4"/>
    <p:sldId id="274" r:id="rId5"/>
    <p:sldId id="266" r:id="rId6"/>
    <p:sldId id="275" r:id="rId7"/>
    <p:sldId id="265" r:id="rId8"/>
    <p:sldId id="260" r:id="rId9"/>
    <p:sldId id="261" r:id="rId10"/>
    <p:sldId id="270" r:id="rId11"/>
    <p:sldId id="271" r:id="rId12"/>
    <p:sldId id="272" r:id="rId13"/>
    <p:sldId id="276" r:id="rId14"/>
    <p:sldId id="278" r:id="rId15"/>
    <p:sldId id="279" r:id="rId16"/>
    <p:sldId id="277" r:id="rId17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nathan.igua@outlook.es" initials="j" lastIdx="4" clrIdx="0">
    <p:extLst>
      <p:ext uri="{19B8F6BF-5375-455C-9EA6-DF929625EA0E}">
        <p15:presenceInfo xmlns:p15="http://schemas.microsoft.com/office/powerpoint/2012/main" userId="2610ae1afb7292b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C1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65" d="100"/>
          <a:sy n="65" d="100"/>
        </p:scale>
        <p:origin x="72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CDC8F8-E00D-49C4-8391-2D11892061A6}" type="datetimeFigureOut">
              <a:rPr lang="es-CO" smtClean="0"/>
              <a:t>31/01/2022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AFA5F2-663F-4F9A-B1CA-BDDE17ADF92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8276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s-CO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Decreto 1290 de 2009, el gobierno nacional otorga la facultad a los establecimientos educativos para definir el sistema institucional de evaluación de los estudiantes, es así que crear, plantear, definir y adoptar un sistema institucional de evaluación, va más allá de establecer con cuántas áreas o asignaturas es promocionado el estudiante para el año siguiente o si es mejor calificar con letras, números o colores.</a:t>
            </a:r>
            <a:endParaRPr lang="es-CO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>
              <a:buAutoNum type="arabicPeriod"/>
            </a:pPr>
            <a:r>
              <a:rPr lang="es-CO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Planillas de Notas Parciales (Mitad de Período) </a:t>
            </a:r>
          </a:p>
          <a:p>
            <a:pPr marL="228600" indent="-228600">
              <a:buAutoNum type="arabicPeriod"/>
            </a:pPr>
            <a:r>
              <a:rPr lang="es-CO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Evaluaciones Semestrales </a:t>
            </a:r>
          </a:p>
          <a:p>
            <a:pPr marL="228600" indent="-228600">
              <a:buAutoNum type="arabicPeriod"/>
            </a:pPr>
            <a:r>
              <a:rPr lang="es-CO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 Talleres de Refuerzo </a:t>
            </a:r>
          </a:p>
          <a:p>
            <a:pPr marL="228600" indent="-228600">
              <a:buAutoNum type="arabicPeriod"/>
            </a:pPr>
            <a:r>
              <a:rPr lang="es-CO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 Pruebas de Suficiencia.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AFA5F2-663F-4F9A-B1CA-BDDE17ADF92B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48990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AFA5F2-663F-4F9A-B1CA-BDDE17ADF92B}" type="slidenum">
              <a:rPr lang="es-CO" smtClean="0"/>
              <a:t>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023798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31/01/2022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33209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31/01/2022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1948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31/01/2022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699179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" userDrawn="1">
  <p:cSld name="Título y texto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9"/>
          <p:cNvSpPr txBox="1">
            <a:spLocks noGrp="1"/>
          </p:cNvSpPr>
          <p:nvPr>
            <p:ph type="title"/>
          </p:nvPr>
        </p:nvSpPr>
        <p:spPr>
          <a:xfrm>
            <a:off x="420414" y="1118883"/>
            <a:ext cx="11361681" cy="580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Work Sans SemiBold"/>
              <a:buNone/>
              <a:defRPr sz="4000">
                <a:solidFill>
                  <a:srgbClr val="0066CD"/>
                </a:solidFill>
                <a:latin typeface="Calibri"/>
                <a:ea typeface="Work Sans Light"/>
                <a:cs typeface="Calibri"/>
                <a:sym typeface="Work San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9" name="Marcador de texto 1"/>
          <p:cNvSpPr>
            <a:spLocks noGrp="1"/>
          </p:cNvSpPr>
          <p:nvPr>
            <p:ph type="body" idx="4294967295"/>
          </p:nvPr>
        </p:nvSpPr>
        <p:spPr>
          <a:xfrm>
            <a:off x="419433" y="2017987"/>
            <a:ext cx="11362663" cy="4382813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rgbClr val="0066CD"/>
                </a:solidFill>
                <a:latin typeface="Calibri Light"/>
                <a:cs typeface="Calibri Light"/>
              </a:defRPr>
            </a:lvl1pPr>
          </a:lstStyle>
          <a:p>
            <a:endParaRPr lang="es-CO">
              <a:solidFill>
                <a:srgbClr val="0066C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183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31/01/2022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96043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31/01/2022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1830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31/01/2022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312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31/01/2022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01894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31/01/2022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11987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31/01/2022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97737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31/01/2022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18203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31/01/2022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76465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A28C24-89F2-41DE-AC93-AFED34DED06B}" type="datetimeFigureOut">
              <a:rPr lang="es-CO" smtClean="0"/>
              <a:t>31/01/2022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27708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image" Target="../media/image2.jpeg"/><Relationship Id="rId7" Type="http://schemas.microsoft.com/office/2007/relationships/hdphoto" Target="../media/hdphoto2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3.png"/><Relationship Id="rId7" Type="http://schemas.openxmlformats.org/officeDocument/2006/relationships/image" Target="../media/image1.jpe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Relationship Id="rId9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3.png"/><Relationship Id="rId7" Type="http://schemas.openxmlformats.org/officeDocument/2006/relationships/image" Target="../media/image1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Relationship Id="rId9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3.png"/><Relationship Id="rId7" Type="http://schemas.openxmlformats.org/officeDocument/2006/relationships/image" Target="../media/image1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7.png"/><Relationship Id="rId7" Type="http://schemas.openxmlformats.org/officeDocument/2006/relationships/image" Target="../media/image29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jpe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3.png"/><Relationship Id="rId7" Type="http://schemas.openxmlformats.org/officeDocument/2006/relationships/image" Target="../media/image1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3.png"/><Relationship Id="rId7" Type="http://schemas.openxmlformats.org/officeDocument/2006/relationships/image" Target="../media/image1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1524000" y="2456873"/>
            <a:ext cx="9144000" cy="105309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SECRETARÍA DE EDUCACIÓN </a:t>
            </a:r>
            <a:endParaRPr lang="es-CO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Subtítulo 2"/>
          <p:cNvSpPr txBox="1">
            <a:spLocks/>
          </p:cNvSpPr>
          <p:nvPr/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/>
              <a:t>Evaluación Interna &amp; Externa </a:t>
            </a:r>
          </a:p>
          <a:p>
            <a:r>
              <a:rPr lang="es-ES" dirty="0" smtClean="0"/>
              <a:t>Por: </a:t>
            </a:r>
            <a:r>
              <a:rPr lang="es-ES" b="1" dirty="0" smtClean="0"/>
              <a:t>JONATHAN S. IGUA-MUÑOZ</a:t>
            </a:r>
          </a:p>
          <a:p>
            <a:r>
              <a:rPr lang="es-ES" dirty="0" smtClean="0"/>
              <a:t>Líder de Evaluación/SEM/Tunja</a:t>
            </a:r>
            <a:endParaRPr lang="es-CO" dirty="0"/>
          </a:p>
        </p:txBody>
      </p:sp>
      <p:pic>
        <p:nvPicPr>
          <p:cNvPr id="7" name="Imagen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528" y="450013"/>
            <a:ext cx="7978429" cy="1011324"/>
          </a:xfrm>
          <a:prstGeom prst="rect">
            <a:avLst/>
          </a:prstGeom>
        </p:spPr>
      </p:pic>
      <p:pic>
        <p:nvPicPr>
          <p:cNvPr id="8" name="Imagen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9935" y="5977947"/>
            <a:ext cx="5612130" cy="62865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88381" y="-16712"/>
            <a:ext cx="2209800" cy="9334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grpSp>
        <p:nvGrpSpPr>
          <p:cNvPr id="2" name="Grupo 12"/>
          <p:cNvGrpSpPr>
            <a:grpSpLocks/>
          </p:cNvGrpSpPr>
          <p:nvPr/>
        </p:nvGrpSpPr>
        <p:grpSpPr bwMode="auto">
          <a:xfrm>
            <a:off x="0" y="0"/>
            <a:ext cx="7770813" cy="9999663"/>
            <a:chOff x="0" y="0"/>
            <a:chExt cx="7771297" cy="10069522"/>
          </a:xfrm>
        </p:grpSpPr>
        <p:sp>
          <p:nvSpPr>
            <p:cNvPr id="4" name="Franja diagonal 8"/>
            <p:cNvSpPr>
              <a:spLocks/>
            </p:cNvSpPr>
            <p:nvPr/>
          </p:nvSpPr>
          <p:spPr bwMode="auto">
            <a:xfrm>
              <a:off x="0" y="0"/>
              <a:ext cx="2417748" cy="2246478"/>
            </a:xfrm>
            <a:custGeom>
              <a:avLst/>
              <a:gdLst>
                <a:gd name="T0" fmla="*/ 0 w 2417748"/>
                <a:gd name="T1" fmla="*/ 1123239 h 2246478"/>
                <a:gd name="T2" fmla="*/ 1208874 w 2417748"/>
                <a:gd name="T3" fmla="*/ 0 h 2246478"/>
                <a:gd name="T4" fmla="*/ 2417748 w 2417748"/>
                <a:gd name="T5" fmla="*/ 0 h 2246478"/>
                <a:gd name="T6" fmla="*/ 0 w 2417748"/>
                <a:gd name="T7" fmla="*/ 2246478 h 2246478"/>
                <a:gd name="T8" fmla="*/ 0 w 2417748"/>
                <a:gd name="T9" fmla="*/ 1123239 h 22464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17748" h="2246478">
                  <a:moveTo>
                    <a:pt x="0" y="1123239"/>
                  </a:moveTo>
                  <a:lnTo>
                    <a:pt x="1208874" y="0"/>
                  </a:lnTo>
                  <a:lnTo>
                    <a:pt x="2417748" y="0"/>
                  </a:lnTo>
                  <a:lnTo>
                    <a:pt x="0" y="2246478"/>
                  </a:lnTo>
                  <a:lnTo>
                    <a:pt x="0" y="1123239"/>
                  </a:lnTo>
                  <a:close/>
                </a:path>
              </a:pathLst>
            </a:custGeom>
            <a:solidFill>
              <a:srgbClr val="CC0000"/>
            </a:solidFill>
            <a:ln w="9525" cap="flat" cmpd="sng" algn="ctr">
              <a:solidFill>
                <a:srgbClr val="BE4B48"/>
              </a:solidFill>
              <a:prstDash val="solid"/>
              <a:round/>
              <a:headEnd/>
              <a:tailEnd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2" name="Franja diagonal 11"/>
            <p:cNvSpPr>
              <a:spLocks/>
            </p:cNvSpPr>
            <p:nvPr/>
          </p:nvSpPr>
          <p:spPr bwMode="auto">
            <a:xfrm rot="5400000" flipH="1">
              <a:off x="5824575" y="8122801"/>
              <a:ext cx="1765301" cy="2128142"/>
            </a:xfrm>
            <a:custGeom>
              <a:avLst/>
              <a:gdLst>
                <a:gd name="T0" fmla="*/ 0 w 1765301"/>
                <a:gd name="T1" fmla="*/ 1064071 h 2128142"/>
                <a:gd name="T2" fmla="*/ 882651 w 1765301"/>
                <a:gd name="T3" fmla="*/ 0 h 2128142"/>
                <a:gd name="T4" fmla="*/ 1765301 w 1765301"/>
                <a:gd name="T5" fmla="*/ 0 h 2128142"/>
                <a:gd name="T6" fmla="*/ 0 w 1765301"/>
                <a:gd name="T7" fmla="*/ 2128142 h 2128142"/>
                <a:gd name="T8" fmla="*/ 0 w 1765301"/>
                <a:gd name="T9" fmla="*/ 1064071 h 21281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65301" h="2128142">
                  <a:moveTo>
                    <a:pt x="0" y="1064071"/>
                  </a:moveTo>
                  <a:lnTo>
                    <a:pt x="882651" y="0"/>
                  </a:lnTo>
                  <a:lnTo>
                    <a:pt x="1765301" y="0"/>
                  </a:lnTo>
                  <a:lnTo>
                    <a:pt x="0" y="2128142"/>
                  </a:lnTo>
                  <a:lnTo>
                    <a:pt x="0" y="1064071"/>
                  </a:lnTo>
                  <a:close/>
                </a:path>
              </a:pathLst>
            </a:custGeom>
            <a:solidFill>
              <a:srgbClr val="CC0000"/>
            </a:solidFill>
            <a:ln w="9525" cap="flat" cmpd="sng" algn="ctr">
              <a:solidFill>
                <a:srgbClr val="BE4B48"/>
              </a:solidFill>
              <a:prstDash val="solid"/>
              <a:round/>
              <a:headEnd/>
              <a:tailEnd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pic>
        <p:nvPicPr>
          <p:cNvPr id="3" name="Imagen 2"/>
          <p:cNvPicPr>
            <a:picLocks noChangeAspect="1"/>
          </p:cNvPicPr>
          <p:nvPr/>
        </p:nvPicPr>
        <p:blipFill>
          <a:blip r:embed="rId8">
            <a:lum bright="-20000" contrast="40000"/>
          </a:blip>
          <a:stretch>
            <a:fillRect/>
          </a:stretch>
        </p:blipFill>
        <p:spPr>
          <a:xfrm>
            <a:off x="9592190" y="4505498"/>
            <a:ext cx="2375772" cy="2209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635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t="12772"/>
          <a:stretch/>
        </p:blipFill>
        <p:spPr>
          <a:xfrm>
            <a:off x="609600" y="835741"/>
            <a:ext cx="10603345" cy="402902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7335915" y="4672590"/>
            <a:ext cx="1127864" cy="646331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Ciencias Naturales</a:t>
            </a:r>
            <a:endParaRPr lang="es-CO" b="1" dirty="0"/>
          </a:p>
        </p:txBody>
      </p:sp>
      <p:sp>
        <p:nvSpPr>
          <p:cNvPr id="13" name="CuadroTexto 12"/>
          <p:cNvSpPr txBox="1"/>
          <p:nvPr/>
        </p:nvSpPr>
        <p:spPr>
          <a:xfrm>
            <a:off x="1854889" y="4723558"/>
            <a:ext cx="1127864" cy="646331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Lectura Crítica</a:t>
            </a:r>
            <a:endParaRPr lang="es-CO" b="1" dirty="0"/>
          </a:p>
        </p:txBody>
      </p:sp>
      <p:sp>
        <p:nvSpPr>
          <p:cNvPr id="14" name="CuadroTexto 13"/>
          <p:cNvSpPr txBox="1"/>
          <p:nvPr/>
        </p:nvSpPr>
        <p:spPr>
          <a:xfrm>
            <a:off x="3592353" y="4811090"/>
            <a:ext cx="1455599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Matemáticas</a:t>
            </a:r>
            <a:endParaRPr lang="es-CO" b="1" dirty="0"/>
          </a:p>
        </p:txBody>
      </p:sp>
      <p:sp>
        <p:nvSpPr>
          <p:cNvPr id="15" name="CuadroTexto 14"/>
          <p:cNvSpPr txBox="1"/>
          <p:nvPr/>
        </p:nvSpPr>
        <p:spPr>
          <a:xfrm>
            <a:off x="5445757" y="4690638"/>
            <a:ext cx="1357478" cy="646331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Sociales y Ciudadanas</a:t>
            </a:r>
            <a:endParaRPr lang="es-CO" b="1" dirty="0"/>
          </a:p>
        </p:txBody>
      </p:sp>
      <p:sp>
        <p:nvSpPr>
          <p:cNvPr id="16" name="CuadroTexto 15"/>
          <p:cNvSpPr txBox="1"/>
          <p:nvPr/>
        </p:nvSpPr>
        <p:spPr>
          <a:xfrm>
            <a:off x="9073379" y="4784324"/>
            <a:ext cx="1357478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Inglés</a:t>
            </a:r>
            <a:endParaRPr lang="es-CO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5436" y="5429389"/>
            <a:ext cx="5673933" cy="1331468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37169" y="5429389"/>
            <a:ext cx="5629735" cy="1331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418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4099" y="522957"/>
            <a:ext cx="6046021" cy="3176472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65907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HISTOGRAMAS DE FRECUENCIAS SABER 11 IEGRP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1" y="579692"/>
            <a:ext cx="6134100" cy="3161563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43062" y="3973036"/>
            <a:ext cx="5256874" cy="2718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40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3366" y="702220"/>
            <a:ext cx="5788634" cy="3876972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65907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HISTOGRAMAS </a:t>
            </a:r>
            <a:r>
              <a:rPr lang="es-CO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DE FRECUENCIAS SABER 11 </a:t>
            </a: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-</a:t>
            </a:r>
            <a:r>
              <a:rPr lang="es-CO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IEGRP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12" name="Rectángulo redondeado 11"/>
          <p:cNvSpPr/>
          <p:nvPr/>
        </p:nvSpPr>
        <p:spPr>
          <a:xfrm>
            <a:off x="4333628" y="5058576"/>
            <a:ext cx="4287070" cy="868348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IMPORTANTE: evaluar las tendencias.</a:t>
            </a:r>
            <a:endParaRPr lang="es-CO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754311"/>
            <a:ext cx="6402324" cy="382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573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/>
          <a:srcRect t="15156" r="23014" b="8061"/>
          <a:stretch/>
        </p:blipFill>
        <p:spPr>
          <a:xfrm>
            <a:off x="486382" y="1558478"/>
            <a:ext cx="6653719" cy="3732948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7573" y="901424"/>
            <a:ext cx="3870952" cy="89917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42751" y="175418"/>
            <a:ext cx="6506497" cy="77946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s-CO" b="1" dirty="0" smtClean="0"/>
              <a:t>ALGUNAS HERRAMIENTAS</a:t>
            </a:r>
            <a:endParaRPr lang="es-CO" b="1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46E458D-52D6-4B4A-808C-93323EE328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58097" y="5942665"/>
            <a:ext cx="1933903" cy="91533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6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18682" y="3587147"/>
            <a:ext cx="2515505" cy="2001973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87573" y="1877475"/>
            <a:ext cx="4377724" cy="1298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9118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39899E0C-E788-45E9-9BB1-917E78D52B21}"/>
              </a:ext>
            </a:extLst>
          </p:cNvPr>
          <p:cNvSpPr/>
          <p:nvPr/>
        </p:nvSpPr>
        <p:spPr>
          <a:xfrm>
            <a:off x="-20036" y="0"/>
            <a:ext cx="12192000" cy="6858000"/>
          </a:xfrm>
          <a:prstGeom prst="rect">
            <a:avLst/>
          </a:prstGeom>
          <a:solidFill>
            <a:srgbClr val="041E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2400" dirty="0"/>
          </a:p>
        </p:txBody>
      </p:sp>
      <p:pic>
        <p:nvPicPr>
          <p:cNvPr id="6" name="Imagen 5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0D9CCCFE-A0B7-4D3B-B5F5-BB788E8118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2577" y="886791"/>
            <a:ext cx="2919351" cy="2440603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D24B6538-40CC-4239-955B-6BD9A34BC0AF}"/>
              </a:ext>
            </a:extLst>
          </p:cNvPr>
          <p:cNvSpPr txBox="1"/>
          <p:nvPr/>
        </p:nvSpPr>
        <p:spPr>
          <a:xfrm>
            <a:off x="2501309" y="4214079"/>
            <a:ext cx="7621884" cy="1498496"/>
          </a:xfrm>
          <a:prstGeom prst="roundRect">
            <a:avLst/>
          </a:prstGeom>
          <a:noFill/>
          <a:ln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21920" tIns="60960" rIns="121920" bIns="60960" rtlCol="0" anchor="ctr" anchorCtr="0">
            <a:spAutoFit/>
          </a:bodyPr>
          <a:lstStyle/>
          <a:p>
            <a:pPr algn="ctr"/>
            <a:r>
              <a:rPr lang="es-MX" sz="1867" b="1" dirty="0">
                <a:solidFill>
                  <a:schemeClr val="bg1"/>
                </a:solidFill>
                <a:latin typeface="Verdana"/>
                <a:ea typeface="Verdana"/>
                <a:cs typeface="Verdana"/>
              </a:rPr>
              <a:t>¿</a:t>
            </a:r>
            <a:r>
              <a:rPr lang="es-MX" sz="2667" b="1" dirty="0">
                <a:solidFill>
                  <a:schemeClr val="bg1"/>
                </a:solidFill>
                <a:latin typeface="Verdana"/>
                <a:ea typeface="Verdana"/>
                <a:cs typeface="Verdana"/>
              </a:rPr>
              <a:t>Qué</a:t>
            </a:r>
            <a:r>
              <a:rPr lang="es-MX" sz="1867" b="1" dirty="0">
                <a:solidFill>
                  <a:schemeClr val="bg1"/>
                </a:solidFill>
                <a:latin typeface="Verdana"/>
                <a:ea typeface="Verdana"/>
                <a:cs typeface="Verdana"/>
              </a:rPr>
              <a:t> </a:t>
            </a:r>
            <a:r>
              <a:rPr lang="es-MX" sz="2667" b="1" dirty="0">
                <a:solidFill>
                  <a:schemeClr val="bg1"/>
                </a:solidFill>
                <a:latin typeface="Verdana"/>
                <a:ea typeface="Verdana"/>
                <a:cs typeface="Verdana"/>
              </a:rPr>
              <a:t>herramientas están disponibles </a:t>
            </a:r>
            <a:endParaRPr lang="es-ES" sz="2400" dirty="0">
              <a:solidFill>
                <a:schemeClr val="bg1"/>
              </a:solidFill>
            </a:endParaRPr>
          </a:p>
          <a:p>
            <a:pPr algn="ctr"/>
            <a:r>
              <a:rPr lang="es-MX" sz="2667" b="1" dirty="0">
                <a:solidFill>
                  <a:schemeClr val="bg1"/>
                </a:solidFill>
                <a:latin typeface="Verdana"/>
                <a:ea typeface="Verdana"/>
                <a:cs typeface="Verdana"/>
              </a:rPr>
              <a:t>en Evaluar para Avanzar para el 2022?</a:t>
            </a:r>
            <a:endParaRPr lang="es-MX" sz="2400" dirty="0">
              <a:solidFill>
                <a:schemeClr val="bg1"/>
              </a:solidFill>
            </a:endParaRPr>
          </a:p>
        </p:txBody>
      </p:sp>
      <p:pic>
        <p:nvPicPr>
          <p:cNvPr id="5" name="Imagen 4" descr="Una caricatur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5DA18B21-BF56-4C91-AA9F-91F670517F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425" y="992127"/>
            <a:ext cx="1492883" cy="5169963"/>
          </a:xfrm>
          <a:prstGeom prst="rect">
            <a:avLst/>
          </a:prstGeom>
        </p:spPr>
      </p:pic>
      <p:pic>
        <p:nvPicPr>
          <p:cNvPr id="13" name="Imagen 12" descr="Dibujo animado de un personaje animado&#10;&#10;Descripción generada automáticamente con confianza baja">
            <a:extLst>
              <a:ext uri="{FF2B5EF4-FFF2-40B4-BE49-F238E27FC236}">
                <a16:creationId xmlns:a16="http://schemas.microsoft.com/office/drawing/2014/main" id="{FCA114BC-9107-4908-9467-80FC7EB81D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89482" y="973307"/>
            <a:ext cx="1782116" cy="5207603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3618271" y="5838924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sz="2400" b="1" dirty="0">
                <a:solidFill>
                  <a:srgbClr val="FF0000"/>
                </a:solidFill>
              </a:rPr>
              <a:t>https://www.icfes.gov.co/web/guest/guias-y-cuadernillos-evaluar-para-avanzar</a:t>
            </a:r>
          </a:p>
        </p:txBody>
      </p:sp>
    </p:spTree>
    <p:extLst>
      <p:ext uri="{BB962C8B-B14F-4D97-AF65-F5344CB8AC3E}">
        <p14:creationId xmlns:p14="http://schemas.microsoft.com/office/powerpoint/2010/main" val="3997751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8B0CDF00-DCCE-4609-B333-D5AE771E2A5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947"/>
          <a:stretch/>
        </p:blipFill>
        <p:spPr>
          <a:xfrm>
            <a:off x="157518" y="1016641"/>
            <a:ext cx="12238985" cy="5416422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42751" y="175418"/>
            <a:ext cx="6506497" cy="77946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s-CO" b="1" dirty="0" smtClean="0"/>
              <a:t>ALGUNAS HERRAMIENTAS</a:t>
            </a:r>
            <a:endParaRPr lang="es-CO" b="1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46E458D-52D6-4B4A-808C-93323EE328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58097" y="5942665"/>
            <a:ext cx="1933903" cy="91533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2612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5255" y="89822"/>
            <a:ext cx="5593080" cy="132556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s-CO" b="1" dirty="0" smtClean="0"/>
              <a:t>RECOMENDACIONES. </a:t>
            </a:r>
            <a:endParaRPr lang="es-CO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45255" y="1796128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s-CO" dirty="0" smtClean="0"/>
              <a:t>Fortalecer la planeación institucional en el mejoramiento de competencias relacionadas a áreas del saber como Ciencias Naturales y Sociales </a:t>
            </a:r>
            <a:r>
              <a:rPr lang="es-CO" smtClean="0"/>
              <a:t>y Ciudadanas.</a:t>
            </a:r>
            <a:endParaRPr lang="es-CO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es-CO" dirty="0" smtClean="0"/>
              <a:t>Revisión de los planes curriculares para adoptar estrategias de mejoramiento.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CO" dirty="0" smtClean="0"/>
              <a:t>Incluir metodologías de evaluación basado en evidencias (preguntas tipo ICFES), así como indicadores o métricas que permitan reflexionar la transición de aprendizajes armónicos para garantizar la educación superior.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CO" dirty="0" smtClean="0"/>
              <a:t>Evaluar tendencias de Pérdida, deserción, mortalidad académica por asignatura y grado, pues son indicadores cruciales para el PMI y construcción permanente del PEI.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46E458D-52D6-4B4A-808C-93323EE328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58097" y="5942665"/>
            <a:ext cx="1933903" cy="91533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5564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4484" y="-160702"/>
            <a:ext cx="10515600" cy="1325563"/>
          </a:xfrm>
        </p:spPr>
        <p:txBody>
          <a:bodyPr>
            <a:normAutofit/>
          </a:bodyPr>
          <a:lstStyle/>
          <a:p>
            <a:r>
              <a:rPr lang="es-ES" sz="3200" b="1" dirty="0" smtClean="0"/>
              <a:t>Sistema Institucional de Evaluación de Estudiantes (SIEE)</a:t>
            </a:r>
            <a:endParaRPr lang="es-CO" sz="32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sp>
        <p:nvSpPr>
          <p:cNvPr id="6" name="Rectángulo redondeado 5"/>
          <p:cNvSpPr/>
          <p:nvPr/>
        </p:nvSpPr>
        <p:spPr>
          <a:xfrm>
            <a:off x="603703" y="1664173"/>
            <a:ext cx="2854037" cy="1928159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Sistema Institucional de Evaluación de Estudiantes</a:t>
            </a:r>
          </a:p>
          <a:p>
            <a:pPr algn="ctr"/>
            <a:r>
              <a:rPr lang="es-CO" sz="1400" u="sng" dirty="0">
                <a:solidFill>
                  <a:schemeClr val="tx1"/>
                </a:solidFill>
              </a:rPr>
              <a:t>Decreto 1290 de </a:t>
            </a:r>
            <a:r>
              <a:rPr lang="es-CO" sz="1400" u="sng" dirty="0" smtClean="0">
                <a:solidFill>
                  <a:schemeClr val="tx1"/>
                </a:solidFill>
              </a:rPr>
              <a:t>2009</a:t>
            </a:r>
          </a:p>
          <a:p>
            <a:pPr algn="ctr"/>
            <a:r>
              <a:rPr lang="es-CO" sz="1400" u="sng" dirty="0" smtClean="0">
                <a:solidFill>
                  <a:schemeClr val="tx1"/>
                </a:solidFill>
              </a:rPr>
              <a:t>ACUERDO No. 05</a:t>
            </a:r>
          </a:p>
          <a:p>
            <a:pPr algn="ctr"/>
            <a:r>
              <a:rPr lang="es-CO" sz="1400" u="sng" dirty="0" smtClean="0">
                <a:solidFill>
                  <a:schemeClr val="tx1"/>
                </a:solidFill>
              </a:rPr>
              <a:t>(15 JUNIO 2021)</a:t>
            </a:r>
          </a:p>
        </p:txBody>
      </p:sp>
      <p:cxnSp>
        <p:nvCxnSpPr>
          <p:cNvPr id="8" name="Conector recto de flecha 7"/>
          <p:cNvCxnSpPr>
            <a:stCxn id="6" idx="3"/>
            <a:endCxn id="28" idx="2"/>
          </p:cNvCxnSpPr>
          <p:nvPr/>
        </p:nvCxnSpPr>
        <p:spPr>
          <a:xfrm flipV="1">
            <a:off x="3457740" y="2411034"/>
            <a:ext cx="901824" cy="2172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/>
          <p:cNvCxnSpPr>
            <a:stCxn id="6" idx="3"/>
            <a:endCxn id="51" idx="2"/>
          </p:cNvCxnSpPr>
          <p:nvPr/>
        </p:nvCxnSpPr>
        <p:spPr>
          <a:xfrm>
            <a:off x="3457740" y="2628253"/>
            <a:ext cx="948007" cy="15987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/>
          <p:cNvCxnSpPr>
            <a:stCxn id="28" idx="6"/>
          </p:cNvCxnSpPr>
          <p:nvPr/>
        </p:nvCxnSpPr>
        <p:spPr>
          <a:xfrm flipV="1">
            <a:off x="5541818" y="1958326"/>
            <a:ext cx="868218" cy="4527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agen 20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28" name="Elipse 27"/>
          <p:cNvSpPr/>
          <p:nvPr/>
        </p:nvSpPr>
        <p:spPr>
          <a:xfrm>
            <a:off x="4359564" y="2005481"/>
            <a:ext cx="1182254" cy="81110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>
                <a:solidFill>
                  <a:schemeClr val="tx1"/>
                </a:solidFill>
              </a:rPr>
              <a:t>Visión Misión</a:t>
            </a:r>
          </a:p>
          <a:p>
            <a:pPr algn="ctr"/>
            <a:r>
              <a:rPr lang="es-CO" sz="1400" dirty="0" smtClean="0">
                <a:solidFill>
                  <a:schemeClr val="tx1"/>
                </a:solidFill>
              </a:rPr>
              <a:t>PEI </a:t>
            </a:r>
            <a:endParaRPr lang="es-CO" sz="1400" dirty="0">
              <a:solidFill>
                <a:schemeClr val="tx1"/>
              </a:solidFill>
            </a:endParaRPr>
          </a:p>
        </p:txBody>
      </p:sp>
      <p:sp>
        <p:nvSpPr>
          <p:cNvPr id="31" name="Rectángulo redondeado 30"/>
          <p:cNvSpPr/>
          <p:nvPr/>
        </p:nvSpPr>
        <p:spPr>
          <a:xfrm>
            <a:off x="6428507" y="1654484"/>
            <a:ext cx="1671784" cy="38324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>
                <a:solidFill>
                  <a:schemeClr val="tx1"/>
                </a:solidFill>
              </a:rPr>
              <a:t>Políticas de calidad</a:t>
            </a:r>
            <a:endParaRPr lang="es-CO" sz="1400" dirty="0">
              <a:solidFill>
                <a:schemeClr val="tx1"/>
              </a:solidFill>
            </a:endParaRPr>
          </a:p>
        </p:txBody>
      </p:sp>
      <p:sp>
        <p:nvSpPr>
          <p:cNvPr id="36" name="Rectángulo redondeado 35"/>
          <p:cNvSpPr/>
          <p:nvPr/>
        </p:nvSpPr>
        <p:spPr>
          <a:xfrm>
            <a:off x="6446979" y="2125663"/>
            <a:ext cx="1653311" cy="58982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>
                <a:solidFill>
                  <a:schemeClr val="tx1"/>
                </a:solidFill>
              </a:rPr>
              <a:t>Descripción </a:t>
            </a:r>
            <a:r>
              <a:rPr lang="es-CO" sz="1400" dirty="0" smtClean="0">
                <a:solidFill>
                  <a:schemeClr val="tx1"/>
                </a:solidFill>
              </a:rPr>
              <a:t>detallada del </a:t>
            </a:r>
            <a:r>
              <a:rPr lang="es-CO" sz="1400" dirty="0">
                <a:solidFill>
                  <a:schemeClr val="tx1"/>
                </a:solidFill>
              </a:rPr>
              <a:t>entorno.</a:t>
            </a:r>
          </a:p>
        </p:txBody>
      </p:sp>
      <p:cxnSp>
        <p:nvCxnSpPr>
          <p:cNvPr id="37" name="Conector recto de flecha 36"/>
          <p:cNvCxnSpPr>
            <a:stCxn id="28" idx="6"/>
            <a:endCxn id="36" idx="1"/>
          </p:cNvCxnSpPr>
          <p:nvPr/>
        </p:nvCxnSpPr>
        <p:spPr>
          <a:xfrm>
            <a:off x="5541818" y="2411034"/>
            <a:ext cx="905161" cy="95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ángulo redondeado 40"/>
          <p:cNvSpPr/>
          <p:nvPr/>
        </p:nvSpPr>
        <p:spPr>
          <a:xfrm>
            <a:off x="6446984" y="2789923"/>
            <a:ext cx="1320798" cy="47014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>
                <a:solidFill>
                  <a:schemeClr val="tx1"/>
                </a:solidFill>
              </a:rPr>
              <a:t>Formación Integral </a:t>
            </a:r>
            <a:endParaRPr lang="es-CO" sz="1400" dirty="0">
              <a:solidFill>
                <a:schemeClr val="tx1"/>
              </a:solidFill>
            </a:endParaRPr>
          </a:p>
        </p:txBody>
      </p:sp>
      <p:cxnSp>
        <p:nvCxnSpPr>
          <p:cNvPr id="42" name="Conector recto de flecha 41"/>
          <p:cNvCxnSpPr>
            <a:stCxn id="28" idx="6"/>
            <a:endCxn id="41" idx="1"/>
          </p:cNvCxnSpPr>
          <p:nvPr/>
        </p:nvCxnSpPr>
        <p:spPr>
          <a:xfrm>
            <a:off x="5541818" y="2411034"/>
            <a:ext cx="905166" cy="6139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Elipse 50"/>
          <p:cNvSpPr/>
          <p:nvPr/>
        </p:nvSpPr>
        <p:spPr>
          <a:xfrm>
            <a:off x="4405747" y="3592332"/>
            <a:ext cx="3149598" cy="126942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>
                <a:solidFill>
                  <a:schemeClr val="tx1"/>
                </a:solidFill>
              </a:rPr>
              <a:t>A</a:t>
            </a:r>
            <a:r>
              <a:rPr lang="es-ES" sz="1400" dirty="0" smtClean="0">
                <a:solidFill>
                  <a:schemeClr val="tx1"/>
                </a:solidFill>
              </a:rPr>
              <a:t>cciones de seguimiento para el mejoramiento de los desempeños de los estudiantes durante el año escolar. </a:t>
            </a:r>
            <a:endParaRPr lang="es-CO" sz="1400" dirty="0">
              <a:solidFill>
                <a:schemeClr val="tx1"/>
              </a:solidFill>
            </a:endParaRPr>
          </a:p>
        </p:txBody>
      </p:sp>
      <p:cxnSp>
        <p:nvCxnSpPr>
          <p:cNvPr id="52" name="Conector recto de flecha 51"/>
          <p:cNvCxnSpPr>
            <a:stCxn id="6" idx="2"/>
            <a:endCxn id="72" idx="0"/>
          </p:cNvCxnSpPr>
          <p:nvPr/>
        </p:nvCxnSpPr>
        <p:spPr>
          <a:xfrm flipH="1">
            <a:off x="1569896" y="3592332"/>
            <a:ext cx="460826" cy="10890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ángulo redondeado 61"/>
          <p:cNvSpPr/>
          <p:nvPr/>
        </p:nvSpPr>
        <p:spPr>
          <a:xfrm>
            <a:off x="5255490" y="1249409"/>
            <a:ext cx="1440873" cy="353722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>
                <a:solidFill>
                  <a:schemeClr val="tx1"/>
                </a:solidFill>
              </a:rPr>
              <a:t>Competencias</a:t>
            </a:r>
            <a:endParaRPr lang="es-CO" sz="1400" dirty="0">
              <a:solidFill>
                <a:schemeClr val="tx1"/>
              </a:solidFill>
            </a:endParaRPr>
          </a:p>
        </p:txBody>
      </p:sp>
      <p:cxnSp>
        <p:nvCxnSpPr>
          <p:cNvPr id="63" name="Conector recto de flecha 62"/>
          <p:cNvCxnSpPr>
            <a:stCxn id="28" idx="6"/>
            <a:endCxn id="62" idx="2"/>
          </p:cNvCxnSpPr>
          <p:nvPr/>
        </p:nvCxnSpPr>
        <p:spPr>
          <a:xfrm flipV="1">
            <a:off x="5541818" y="1603131"/>
            <a:ext cx="434109" cy="8079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Elipse 71"/>
          <p:cNvSpPr/>
          <p:nvPr/>
        </p:nvSpPr>
        <p:spPr>
          <a:xfrm>
            <a:off x="630058" y="4681343"/>
            <a:ext cx="1879675" cy="94156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Criterios claros de evaluación y Promoción</a:t>
            </a:r>
            <a:endParaRPr lang="es-CO" sz="1400" dirty="0">
              <a:solidFill>
                <a:schemeClr val="tx1"/>
              </a:solidFill>
            </a:endParaRPr>
          </a:p>
        </p:txBody>
      </p:sp>
      <p:cxnSp>
        <p:nvCxnSpPr>
          <p:cNvPr id="76" name="Conector recto de flecha 75"/>
          <p:cNvCxnSpPr>
            <a:stCxn id="6" idx="2"/>
            <a:endCxn id="77" idx="0"/>
          </p:cNvCxnSpPr>
          <p:nvPr/>
        </p:nvCxnSpPr>
        <p:spPr>
          <a:xfrm>
            <a:off x="2030722" y="3592332"/>
            <a:ext cx="1819668" cy="11036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Elipse 76"/>
          <p:cNvSpPr/>
          <p:nvPr/>
        </p:nvSpPr>
        <p:spPr>
          <a:xfrm>
            <a:off x="2731616" y="4695937"/>
            <a:ext cx="2237548" cy="1110301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Escala de valoración clara y pertinente con la escala nacional</a:t>
            </a:r>
            <a:endParaRPr lang="es-CO" sz="1400" dirty="0">
              <a:solidFill>
                <a:schemeClr val="tx1"/>
              </a:solidFill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8724190" y="925584"/>
            <a:ext cx="3435926" cy="1494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800" dirty="0"/>
              <a:t>E</a:t>
            </a:r>
            <a:r>
              <a:rPr lang="es-CO" sz="2800" dirty="0" smtClean="0"/>
              <a:t>nfoques de flexibilización.</a:t>
            </a:r>
            <a:endParaRPr lang="es-CO" sz="2800" dirty="0"/>
          </a:p>
        </p:txBody>
      </p:sp>
      <p:sp>
        <p:nvSpPr>
          <p:cNvPr id="29" name="Rectángulo 28"/>
          <p:cNvSpPr/>
          <p:nvPr/>
        </p:nvSpPr>
        <p:spPr>
          <a:xfrm>
            <a:off x="8723480" y="2568675"/>
            <a:ext cx="3435926" cy="11650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800" dirty="0" smtClean="0"/>
              <a:t>Evaluación integral</a:t>
            </a:r>
            <a:endParaRPr lang="es-CO" sz="2800" dirty="0"/>
          </a:p>
        </p:txBody>
      </p:sp>
      <p:sp>
        <p:nvSpPr>
          <p:cNvPr id="30" name="Rectángulo 29"/>
          <p:cNvSpPr/>
          <p:nvPr/>
        </p:nvSpPr>
        <p:spPr>
          <a:xfrm>
            <a:off x="8723480" y="3963293"/>
            <a:ext cx="3435926" cy="11650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800" dirty="0" smtClean="0"/>
              <a:t>Evaluación supervisada </a:t>
            </a:r>
            <a:endParaRPr lang="es-CO" sz="2800" dirty="0"/>
          </a:p>
        </p:txBody>
      </p:sp>
    </p:spTree>
    <p:extLst>
      <p:ext uri="{BB962C8B-B14F-4D97-AF65-F5344CB8AC3E}">
        <p14:creationId xmlns:p14="http://schemas.microsoft.com/office/powerpoint/2010/main" val="1023800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97218"/>
            <a:ext cx="12530429" cy="651150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-321323"/>
            <a:ext cx="10515600" cy="1325563"/>
          </a:xfrm>
        </p:spPr>
        <p:txBody>
          <a:bodyPr>
            <a:normAutofit/>
          </a:bodyPr>
          <a:lstStyle/>
          <a:p>
            <a:pPr algn="ctr"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HISTÓRICOS ETC Saber </a:t>
            </a:r>
            <a:r>
              <a:rPr lang="es-CO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11 -</a:t>
            </a: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2002-2021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10446474" y="6249509"/>
            <a:ext cx="2083955" cy="859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436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3600"/>
            <a:ext cx="9530036" cy="472112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6400" y="-197081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ETC SABER 11 – CALENDARIO A (2019 VS 2021)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233033" y="101023"/>
            <a:ext cx="1317522" cy="591703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628" y="1255713"/>
            <a:ext cx="2963372" cy="3885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174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Marcador de contenido 1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934426"/>
            <a:ext cx="12148717" cy="588313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65907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Ranking Instituciones Educativas Saber 11 -</a:t>
            </a: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2020 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10923639" y="1059656"/>
            <a:ext cx="1146420" cy="530942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11320934" y="2172558"/>
            <a:ext cx="351830" cy="4063043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1026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00" y="1007969"/>
            <a:ext cx="11731557" cy="543376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65907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Ranking Instituciones Educativas Saber 11 -</a:t>
            </a: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2021 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10687664" y="6105832"/>
            <a:ext cx="1504335" cy="711730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9326142" y="1512920"/>
            <a:ext cx="314140" cy="442386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40943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109895"/>
            <a:ext cx="6035243" cy="336378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17" name="Título 1"/>
          <p:cNvSpPr>
            <a:spLocks noGrp="1"/>
          </p:cNvSpPr>
          <p:nvPr>
            <p:ph type="title"/>
          </p:nvPr>
        </p:nvSpPr>
        <p:spPr>
          <a:xfrm>
            <a:off x="828368" y="-24814"/>
            <a:ext cx="10515600" cy="1325563"/>
          </a:xfrm>
        </p:spPr>
        <p:txBody>
          <a:bodyPr/>
          <a:lstStyle/>
          <a:p>
            <a:r>
              <a:rPr lang="es-CO" dirty="0" smtClean="0"/>
              <a:t>Históricos prueba Saber 11 (2015-2021)</a:t>
            </a:r>
            <a:endParaRPr lang="es-CO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49726" y="1109895"/>
            <a:ext cx="6001726" cy="3363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080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0749"/>
            <a:ext cx="6135330" cy="3350352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8368" y="-24814"/>
            <a:ext cx="10515600" cy="1325563"/>
          </a:xfrm>
        </p:spPr>
        <p:txBody>
          <a:bodyPr/>
          <a:lstStyle/>
          <a:p>
            <a:r>
              <a:rPr lang="es-CO" dirty="0" smtClean="0"/>
              <a:t>Históricos prueba Saber 11 (2015-2021)</a:t>
            </a:r>
            <a:endParaRPr lang="es-CO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8" name="Imagen 7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22505" y="1300748"/>
            <a:ext cx="5905664" cy="3350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837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544484" y="-69850"/>
            <a:ext cx="10515600" cy="1325563"/>
          </a:xfrm>
        </p:spPr>
        <p:txBody>
          <a:bodyPr/>
          <a:lstStyle/>
          <a:p>
            <a:r>
              <a:rPr lang="es-CO" dirty="0" smtClean="0"/>
              <a:t>Históricos prueba Saber 11 (2015-2021)</a:t>
            </a:r>
            <a:endParaRPr lang="es-CO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9" name="Imagen 8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68184" y="963561"/>
            <a:ext cx="7255217" cy="4065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220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2950</TotalTime>
  <Words>390</Words>
  <Application>Microsoft Office PowerPoint</Application>
  <PresentationFormat>Panorámica</PresentationFormat>
  <Paragraphs>53</Paragraphs>
  <Slides>16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Verdana</vt:lpstr>
      <vt:lpstr>Work Sans Light</vt:lpstr>
      <vt:lpstr>Work Sans SemiBold</vt:lpstr>
      <vt:lpstr>Tema de Office</vt:lpstr>
      <vt:lpstr>Presentación de PowerPoint</vt:lpstr>
      <vt:lpstr>Sistema Institucional de Evaluación de Estudiantes (SIEE)</vt:lpstr>
      <vt:lpstr>HISTÓRICOS ETC Saber 11 -2002-2021</vt:lpstr>
      <vt:lpstr>ETC SABER 11 – CALENDARIO A (2019 VS 2021)</vt:lpstr>
      <vt:lpstr>Ranking Instituciones Educativas Saber 11 -2020 </vt:lpstr>
      <vt:lpstr>Ranking Instituciones Educativas Saber 11 -2021 </vt:lpstr>
      <vt:lpstr>Históricos prueba Saber 11 (2015-2021)</vt:lpstr>
      <vt:lpstr>Históricos prueba Saber 11 (2015-2021)</vt:lpstr>
      <vt:lpstr>Históricos prueba Saber 11 (2015-2021)</vt:lpstr>
      <vt:lpstr>Presentación de PowerPoint</vt:lpstr>
      <vt:lpstr>HISTOGRAMAS DE FRECUENCIAS SABER 11 IEGRP</vt:lpstr>
      <vt:lpstr>HISTOGRAMAS DE FRECUENCIAS SABER 11 - IEGRP</vt:lpstr>
      <vt:lpstr>ALGUNAS HERRAMIENTAS</vt:lpstr>
      <vt:lpstr>Presentación de PowerPoint</vt:lpstr>
      <vt:lpstr>ALGUNAS HERRAMIENTAS</vt:lpstr>
      <vt:lpstr>RECOMENDACIONES.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jonathan.igua@outlook.es</dc:creator>
  <cp:lastModifiedBy>jonathan.igua@outlook.es</cp:lastModifiedBy>
  <cp:revision>66</cp:revision>
  <dcterms:created xsi:type="dcterms:W3CDTF">2020-11-05T02:54:50Z</dcterms:created>
  <dcterms:modified xsi:type="dcterms:W3CDTF">2022-01-31T15:08:54Z</dcterms:modified>
</cp:coreProperties>
</file>