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62" r:id="rId1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8340"/>
    <a:srgbClr val="AC0000"/>
    <a:srgbClr val="99FF33"/>
    <a:srgbClr val="762D9B"/>
    <a:srgbClr val="AB60D0"/>
    <a:srgbClr val="000000"/>
    <a:srgbClr val="6B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3979" autoAdjust="0"/>
  </p:normalViewPr>
  <p:slideViewPr>
    <p:cSldViewPr snapToGrid="0">
      <p:cViewPr varScale="1">
        <p:scale>
          <a:sx n="65" d="100"/>
          <a:sy n="65" d="100"/>
        </p:scale>
        <p:origin x="6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7AA87-027B-468F-BAB3-E98F8D3E4EED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48F9A-2CD9-48D1-BA9F-CBA013A3266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20413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s-CO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Decreto 1290 de 2009, el gobierno nacional otorga la facultad a los establecimientos educativos para definir el sistema institucional de evaluación de los estudiantes, es así que crear, plantear, definir y adoptar un sistema institucional de evaluación, va más allá de establecer con cuántas áreas o asignaturas es promocionado el estudiante para el año siguiente o si es mejor calificar con letras, números o colores.</a:t>
            </a:r>
            <a:endParaRPr lang="es-CO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Planillas de Notas Parciales (Mitad de Período)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Evaluaciones Semestrales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Talleres de Refuerzo </a:t>
            </a:r>
          </a:p>
          <a:p>
            <a:pPr marL="228600" indent="-228600">
              <a:buAutoNum type="arabicPeriod"/>
            </a:pPr>
            <a:r>
              <a:rPr lang="es-CO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Pruebas de Suficiencia.</a:t>
            </a:r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8739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FA5F2-663F-4F9A-B1CA-BDDE17ADF92B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720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7447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41994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9990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05146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580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1724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69424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18559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0013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546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9944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58DD9-AA66-4BF6-81BB-82C670B77719}" type="datetimeFigureOut">
              <a:rPr lang="es-CO" smtClean="0"/>
              <a:t>23/01/2022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C19F9-C2A0-43AB-AF15-3184C03E7E5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0545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21.png"/><Relationship Id="rId7" Type="http://schemas.microsoft.com/office/2007/relationships/hdphoto" Target="../media/hdphoto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8409" y="3464936"/>
            <a:ext cx="2419350" cy="3276600"/>
          </a:xfrm>
          <a:prstGeom prst="rect">
            <a:avLst/>
          </a:prstGeom>
        </p:spPr>
      </p:pic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524000" y="2456873"/>
            <a:ext cx="9144000" cy="105309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SECRETARÍA DE EDUCACIÓN </a:t>
            </a:r>
            <a:endParaRPr lang="es-CO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Subtítulo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Evaluación Interna &amp; Externa </a:t>
            </a:r>
          </a:p>
          <a:p>
            <a:r>
              <a:rPr lang="es-ES" dirty="0" smtClean="0"/>
              <a:t>Por: </a:t>
            </a:r>
            <a:r>
              <a:rPr lang="es-ES" b="1" dirty="0" smtClean="0"/>
              <a:t>JONATHAN S. IGUA-MUÑOZ</a:t>
            </a:r>
          </a:p>
          <a:p>
            <a:r>
              <a:rPr lang="es-ES" dirty="0" smtClean="0"/>
              <a:t>Líder de Evaluación/SEM/Tunja</a:t>
            </a:r>
            <a:endParaRPr lang="es-CO" dirty="0"/>
          </a:p>
        </p:txBody>
      </p:sp>
      <p:pic>
        <p:nvPicPr>
          <p:cNvPr id="14" name="Imagen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28" y="450013"/>
            <a:ext cx="7978429" cy="1011324"/>
          </a:xfrm>
          <a:prstGeom prst="rect">
            <a:avLst/>
          </a:prstGeom>
        </p:spPr>
      </p:pic>
      <p:pic>
        <p:nvPicPr>
          <p:cNvPr id="15" name="Imagen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935" y="5977947"/>
            <a:ext cx="5612130" cy="62865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820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987" y="189286"/>
            <a:ext cx="10274958" cy="476951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2020 boxplot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2285401" y="4743116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Ciencias Naturales</a:t>
            </a:r>
            <a:endParaRPr lang="es-CO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057858" y="4720702"/>
            <a:ext cx="1127864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Lectura Crítica</a:t>
            </a:r>
            <a:endParaRPr lang="es-CO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5680073" y="4874291"/>
            <a:ext cx="1455599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Matemáticas</a:t>
            </a:r>
            <a:endParaRPr lang="es-CO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7502662" y="4743116"/>
            <a:ext cx="1357478" cy="646331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Sociales y Ciudadanas</a:t>
            </a:r>
            <a:endParaRPr lang="es-CO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9331612" y="4759603"/>
            <a:ext cx="1357478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Inglés</a:t>
            </a:r>
            <a:endParaRPr lang="es-CO" b="1" dirty="0"/>
          </a:p>
        </p:txBody>
      </p:sp>
      <p:sp>
        <p:nvSpPr>
          <p:cNvPr id="3" name="Flecha izquierda 2"/>
          <p:cNvSpPr/>
          <p:nvPr/>
        </p:nvSpPr>
        <p:spPr>
          <a:xfrm>
            <a:off x="4878955" y="1930081"/>
            <a:ext cx="746768" cy="422787"/>
          </a:xfrm>
          <a:prstGeom prst="left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Flecha izquierda 19"/>
          <p:cNvSpPr/>
          <p:nvPr/>
        </p:nvSpPr>
        <p:spPr>
          <a:xfrm>
            <a:off x="6490957" y="4028551"/>
            <a:ext cx="746768" cy="422787"/>
          </a:xfrm>
          <a:prstGeom prst="left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1" name="Flecha izquierda 20"/>
          <p:cNvSpPr/>
          <p:nvPr/>
        </p:nvSpPr>
        <p:spPr>
          <a:xfrm flipH="1">
            <a:off x="9069753" y="2217793"/>
            <a:ext cx="528017" cy="318813"/>
          </a:xfrm>
          <a:prstGeom prst="leftArrow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648" y="5543308"/>
            <a:ext cx="5298521" cy="127425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25723" y="5557382"/>
            <a:ext cx="4028890" cy="130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90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030" y="3648650"/>
            <a:ext cx="6254951" cy="316322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5386" y="775577"/>
            <a:ext cx="5484272" cy="275539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DE FRECUENCIAS SABER 11 -2020 INEM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480" y="863601"/>
            <a:ext cx="5162775" cy="277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2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3446"/>
            <a:ext cx="6456025" cy="318460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HISTOGRAMAS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DE FRECUENCIAS SABER 11 -2020 INEM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0578" y="1583446"/>
            <a:ext cx="5212964" cy="318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52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93080" cy="13255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s-CO" b="1" dirty="0" smtClean="0"/>
              <a:t>RECOMENDACIONES. </a:t>
            </a:r>
            <a:endParaRPr lang="es-CO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Fortalecer la planeación institucional en el mejoramiento de competencias relacionadas a áreas del saber como: Ciencias Naturales y Sociales y </a:t>
            </a:r>
            <a:r>
              <a:rPr lang="es-CO" dirty="0" smtClean="0"/>
              <a:t>Ciudadanas e Inglés </a:t>
            </a:r>
            <a:r>
              <a:rPr lang="es-CO" dirty="0" smtClean="0"/>
              <a:t>respectivamente.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Revisión de los planes curriculares para adoptar estrategias de mejoramiento.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Incluir </a:t>
            </a:r>
            <a:r>
              <a:rPr lang="es-CO" dirty="0" smtClean="0"/>
              <a:t>metodologías de evaluación basado en evidencias (preguntas </a:t>
            </a:r>
            <a:r>
              <a:rPr lang="es-CO" dirty="0" smtClean="0"/>
              <a:t>tipo </a:t>
            </a:r>
            <a:r>
              <a:rPr lang="es-CO" dirty="0" smtClean="0"/>
              <a:t>ICFES), así como indicadores o métricas que permitan reflexionar la transición de aprendizajes armónicos </a:t>
            </a:r>
            <a:r>
              <a:rPr lang="es-CO" dirty="0" smtClean="0"/>
              <a:t>para </a:t>
            </a:r>
            <a:r>
              <a:rPr lang="es-CO" dirty="0" smtClean="0"/>
              <a:t>garantizar la </a:t>
            </a:r>
            <a:r>
              <a:rPr lang="es-CO" dirty="0" smtClean="0"/>
              <a:t>educación superior. </a:t>
            </a:r>
            <a:endParaRPr lang="es-CO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es-CO" dirty="0" smtClean="0"/>
              <a:t>Evaluar tendencias de Pérdida, deserción, mortalidad académica por </a:t>
            </a:r>
            <a:r>
              <a:rPr lang="es-CO" smtClean="0"/>
              <a:t>asignatura y/o </a:t>
            </a:r>
            <a:r>
              <a:rPr lang="es-CO" dirty="0" smtClean="0"/>
              <a:t>grado, pues son indicadores cruciales para el PMI y construcción permanente del PEI. </a:t>
            </a:r>
            <a:endParaRPr lang="es-CO" dirty="0" smtClean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6E458D-52D6-4B4A-808C-93323EE32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475" y="0"/>
            <a:ext cx="2676525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028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484" y="-160702"/>
            <a:ext cx="10515600" cy="1325563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EJEMPLO: Sistema Institucional de Evaluación de Estudiantes (SIEE)</a:t>
            </a:r>
            <a:endParaRPr lang="es-CO" sz="32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764009" y="2678806"/>
            <a:ext cx="2854037" cy="12838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b="1" dirty="0" smtClean="0">
                <a:ln/>
                <a:solidFill>
                  <a:schemeClr val="tx1"/>
                </a:solidFill>
              </a:rPr>
              <a:t>SISTEMA INSTITUCIONAL DE EVALUACIÓN DE ESTUDIANTES </a:t>
            </a:r>
          </a:p>
          <a:p>
            <a:pPr algn="ctr"/>
            <a:r>
              <a:rPr lang="es-CO" sz="1400" b="1" i="1" u="sng" dirty="0" smtClean="0">
                <a:ln/>
                <a:solidFill>
                  <a:schemeClr val="tx1"/>
                </a:solidFill>
              </a:rPr>
              <a:t>DECRETO 1290 DE 2009</a:t>
            </a:r>
            <a:endParaRPr lang="es-CO" sz="1400" b="1" i="1" u="sng" dirty="0">
              <a:ln/>
              <a:solidFill>
                <a:schemeClr val="tx1"/>
              </a:solidFill>
            </a:endParaRPr>
          </a:p>
        </p:txBody>
      </p:sp>
      <p:cxnSp>
        <p:nvCxnSpPr>
          <p:cNvPr id="8" name="Conector recto de flecha 7"/>
          <p:cNvCxnSpPr>
            <a:stCxn id="6" idx="3"/>
            <a:endCxn id="28" idx="2"/>
          </p:cNvCxnSpPr>
          <p:nvPr/>
        </p:nvCxnSpPr>
        <p:spPr>
          <a:xfrm flipV="1">
            <a:off x="3618046" y="2411034"/>
            <a:ext cx="741518" cy="909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>
            <a:stCxn id="6" idx="3"/>
            <a:endCxn id="51" idx="2"/>
          </p:cNvCxnSpPr>
          <p:nvPr/>
        </p:nvCxnSpPr>
        <p:spPr>
          <a:xfrm>
            <a:off x="3618046" y="3320733"/>
            <a:ext cx="783081" cy="1042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>
            <a:stCxn id="28" idx="6"/>
          </p:cNvCxnSpPr>
          <p:nvPr/>
        </p:nvCxnSpPr>
        <p:spPr>
          <a:xfrm flipV="1">
            <a:off x="5541818" y="1958326"/>
            <a:ext cx="868218" cy="4527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8571342" y="1239083"/>
            <a:ext cx="3435926" cy="1494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¿De qué manera el SIEE apoya a los </a:t>
            </a:r>
            <a:r>
              <a:rPr lang="es-ES" dirty="0" smtClean="0"/>
              <a:t>estudiantes con dificultades de aprendizaje</a:t>
            </a:r>
            <a:r>
              <a:rPr lang="es-CO" dirty="0" smtClean="0"/>
              <a:t>? </a:t>
            </a:r>
            <a:endParaRPr lang="es-CO" dirty="0"/>
          </a:p>
        </p:txBody>
      </p:sp>
      <p:sp>
        <p:nvSpPr>
          <p:cNvPr id="28" name="Elipse 27"/>
          <p:cNvSpPr/>
          <p:nvPr/>
        </p:nvSpPr>
        <p:spPr>
          <a:xfrm>
            <a:off x="4359564" y="2005481"/>
            <a:ext cx="1182254" cy="81110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Visión Misión</a:t>
            </a:r>
          </a:p>
          <a:p>
            <a:pPr algn="ctr"/>
            <a:r>
              <a:rPr lang="es-CO" sz="1400" dirty="0" smtClean="0"/>
              <a:t>PEI </a:t>
            </a:r>
            <a:endParaRPr lang="es-CO" sz="1400" dirty="0"/>
          </a:p>
        </p:txBody>
      </p:sp>
      <p:sp>
        <p:nvSpPr>
          <p:cNvPr id="31" name="Rectángulo redondeado 30"/>
          <p:cNvSpPr/>
          <p:nvPr/>
        </p:nvSpPr>
        <p:spPr>
          <a:xfrm>
            <a:off x="6428507" y="1654484"/>
            <a:ext cx="1671784" cy="3832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Políticas de calidad</a:t>
            </a:r>
            <a:endParaRPr lang="es-CO" sz="1400" dirty="0"/>
          </a:p>
        </p:txBody>
      </p:sp>
      <p:sp>
        <p:nvSpPr>
          <p:cNvPr id="36" name="Rectángulo redondeado 35"/>
          <p:cNvSpPr/>
          <p:nvPr/>
        </p:nvSpPr>
        <p:spPr>
          <a:xfrm>
            <a:off x="6446979" y="2125663"/>
            <a:ext cx="1653311" cy="5898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/>
              <a:t>Descripción </a:t>
            </a:r>
            <a:r>
              <a:rPr lang="es-CO" sz="1400" dirty="0" smtClean="0"/>
              <a:t>detallada del </a:t>
            </a:r>
            <a:r>
              <a:rPr lang="es-CO" sz="1400" dirty="0"/>
              <a:t>entorno.</a:t>
            </a:r>
          </a:p>
        </p:txBody>
      </p:sp>
      <p:cxnSp>
        <p:nvCxnSpPr>
          <p:cNvPr id="37" name="Conector recto de flecha 36"/>
          <p:cNvCxnSpPr>
            <a:stCxn id="28" idx="6"/>
            <a:endCxn id="36" idx="1"/>
          </p:cNvCxnSpPr>
          <p:nvPr/>
        </p:nvCxnSpPr>
        <p:spPr>
          <a:xfrm>
            <a:off x="5541818" y="2411034"/>
            <a:ext cx="905161" cy="9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redondeado 40"/>
          <p:cNvSpPr/>
          <p:nvPr/>
        </p:nvSpPr>
        <p:spPr>
          <a:xfrm>
            <a:off x="6446984" y="2789923"/>
            <a:ext cx="1653306" cy="89111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Educación inclusiva con formación Integral</a:t>
            </a:r>
            <a:endParaRPr lang="es-CO" sz="1400" dirty="0"/>
          </a:p>
        </p:txBody>
      </p:sp>
      <p:cxnSp>
        <p:nvCxnSpPr>
          <p:cNvPr id="42" name="Conector recto de flecha 41"/>
          <p:cNvCxnSpPr>
            <a:stCxn id="28" idx="6"/>
            <a:endCxn id="41" idx="1"/>
          </p:cNvCxnSpPr>
          <p:nvPr/>
        </p:nvCxnSpPr>
        <p:spPr>
          <a:xfrm>
            <a:off x="5541818" y="2411034"/>
            <a:ext cx="905166" cy="824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Elipse 50"/>
          <p:cNvSpPr/>
          <p:nvPr/>
        </p:nvSpPr>
        <p:spPr>
          <a:xfrm>
            <a:off x="4401127" y="3728185"/>
            <a:ext cx="3149598" cy="12694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/>
              <a:t>A</a:t>
            </a:r>
            <a:r>
              <a:rPr lang="es-ES" sz="1400" dirty="0" smtClean="0"/>
              <a:t>cciones de seguimiento para el mejoramiento de los desempeños de los estudiantes durante el año escolar. </a:t>
            </a:r>
            <a:endParaRPr lang="es-CO" sz="1400" dirty="0"/>
          </a:p>
        </p:txBody>
      </p:sp>
      <p:cxnSp>
        <p:nvCxnSpPr>
          <p:cNvPr id="52" name="Conector recto de flecha 51"/>
          <p:cNvCxnSpPr>
            <a:stCxn id="6" idx="2"/>
            <a:endCxn id="72" idx="0"/>
          </p:cNvCxnSpPr>
          <p:nvPr/>
        </p:nvCxnSpPr>
        <p:spPr>
          <a:xfrm flipH="1">
            <a:off x="1569896" y="3962660"/>
            <a:ext cx="621132" cy="718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ángulo redondeado 61"/>
          <p:cNvSpPr/>
          <p:nvPr/>
        </p:nvSpPr>
        <p:spPr>
          <a:xfrm>
            <a:off x="5255490" y="1249409"/>
            <a:ext cx="1440873" cy="353722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400" dirty="0" smtClean="0"/>
              <a:t>Competencias</a:t>
            </a:r>
            <a:endParaRPr lang="es-CO" sz="1400" dirty="0"/>
          </a:p>
        </p:txBody>
      </p:sp>
      <p:cxnSp>
        <p:nvCxnSpPr>
          <p:cNvPr id="63" name="Conector recto de flecha 62"/>
          <p:cNvCxnSpPr>
            <a:stCxn id="28" idx="6"/>
            <a:endCxn id="62" idx="2"/>
          </p:cNvCxnSpPr>
          <p:nvPr/>
        </p:nvCxnSpPr>
        <p:spPr>
          <a:xfrm flipV="1">
            <a:off x="5541818" y="1603131"/>
            <a:ext cx="434109" cy="807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Elipse 71"/>
          <p:cNvSpPr/>
          <p:nvPr/>
        </p:nvSpPr>
        <p:spPr>
          <a:xfrm>
            <a:off x="630058" y="4681343"/>
            <a:ext cx="1879675" cy="94156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Criterios claros de evaluación y Promoción</a:t>
            </a:r>
            <a:endParaRPr lang="es-CO" sz="1400" dirty="0"/>
          </a:p>
        </p:txBody>
      </p:sp>
      <p:cxnSp>
        <p:nvCxnSpPr>
          <p:cNvPr id="76" name="Conector recto de flecha 75"/>
          <p:cNvCxnSpPr>
            <a:stCxn id="6" idx="2"/>
            <a:endCxn id="77" idx="0"/>
          </p:cNvCxnSpPr>
          <p:nvPr/>
        </p:nvCxnSpPr>
        <p:spPr>
          <a:xfrm>
            <a:off x="2191028" y="3962660"/>
            <a:ext cx="1659362" cy="7332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ipse 76"/>
          <p:cNvSpPr/>
          <p:nvPr/>
        </p:nvSpPr>
        <p:spPr>
          <a:xfrm>
            <a:off x="2731616" y="4695937"/>
            <a:ext cx="2237548" cy="11103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/>
              <a:t>Escala de valoración clara y pertinente con la escala nacional</a:t>
            </a:r>
            <a:endParaRPr lang="es-CO" sz="1400" dirty="0"/>
          </a:p>
        </p:txBody>
      </p:sp>
      <p:sp>
        <p:nvSpPr>
          <p:cNvPr id="81" name="Rectángulo 80"/>
          <p:cNvSpPr/>
          <p:nvPr/>
        </p:nvSpPr>
        <p:spPr>
          <a:xfrm>
            <a:off x="8544232" y="2834335"/>
            <a:ext cx="3435926" cy="11650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¿Cómo plantean su Sistema de </a:t>
            </a:r>
            <a:r>
              <a:rPr lang="es-CO" dirty="0"/>
              <a:t>E</a:t>
            </a:r>
            <a:r>
              <a:rPr lang="es-CO" dirty="0" smtClean="0"/>
              <a:t>valuación acorde a la </a:t>
            </a:r>
            <a:r>
              <a:rPr lang="es-CO" dirty="0" err="1" smtClean="0"/>
              <a:t>presencialidad</a:t>
            </a:r>
            <a:r>
              <a:rPr lang="es-CO" dirty="0" smtClean="0"/>
              <a:t>?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7215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7218"/>
            <a:ext cx="12530429" cy="651150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-321323"/>
            <a:ext cx="10515600" cy="1325563"/>
          </a:xfrm>
        </p:spPr>
        <p:txBody>
          <a:bodyPr>
            <a:normAutofit/>
          </a:bodyPr>
          <a:lstStyle/>
          <a:p>
            <a:pPr algn="ctr"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HISTÓRICOS ETC Saber </a:t>
            </a: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11 -</a:t>
            </a: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2002-2020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10446474" y="6249509"/>
            <a:ext cx="2083955" cy="85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600"/>
            <a:ext cx="9530036" cy="472112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6400" y="-197081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ETC SABER 11 – CALENDARIO A (2019 VS 2020)</a:t>
            </a:r>
            <a:endParaRPr lang="es-CO" sz="28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233033" y="101023"/>
            <a:ext cx="1317522" cy="59170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628" y="1255713"/>
            <a:ext cx="2963372" cy="388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83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89407"/>
            <a:ext cx="12148717" cy="588313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11 -2019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0108044" y="1914971"/>
            <a:ext cx="323981" cy="315451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CuadroTexto 8"/>
          <p:cNvSpPr txBox="1"/>
          <p:nvPr/>
        </p:nvSpPr>
        <p:spPr>
          <a:xfrm>
            <a:off x="9646001" y="1427080"/>
            <a:ext cx="12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PUESTO 31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34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1007969"/>
            <a:ext cx="11731557" cy="543376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265907"/>
            <a:ext cx="10515600" cy="1325563"/>
          </a:xfrm>
        </p:spPr>
        <p:txBody>
          <a:bodyPr>
            <a:normAutofit/>
          </a:bodyPr>
          <a:lstStyle/>
          <a:p>
            <a:pPr>
              <a:defRPr sz="1600" b="1" i="0" u="none" strike="noStrike" kern="120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s-CO" sz="28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Ranking Instituciones Educativas Saber 11 -2019 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>
            <a:extLst/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10201460" y="1843808"/>
            <a:ext cx="220734" cy="381806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CuadroTexto 9"/>
          <p:cNvSpPr txBox="1"/>
          <p:nvPr/>
        </p:nvSpPr>
        <p:spPr>
          <a:xfrm>
            <a:off x="9699063" y="1474476"/>
            <a:ext cx="1225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PUESTO 35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2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79039"/>
            <a:ext cx="5986549" cy="341430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7" name="Imagen 6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6548" y="1079039"/>
            <a:ext cx="6398848" cy="3414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82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139" y="1300747"/>
            <a:ext cx="5936325" cy="360554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28368" y="-24814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8" name="Imagen 7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9553" y="1300748"/>
            <a:ext cx="6014292" cy="360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83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8013" y="963125"/>
            <a:ext cx="9376182" cy="4843113"/>
          </a:xfrm>
          <a:prstGeom prst="rect">
            <a:avLst/>
          </a:prstGeom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44484" y="-69850"/>
            <a:ext cx="10515600" cy="1325563"/>
          </a:xfrm>
        </p:spPr>
        <p:txBody>
          <a:bodyPr/>
          <a:lstStyle/>
          <a:p>
            <a:r>
              <a:rPr lang="es-CO" dirty="0" smtClean="0"/>
              <a:t>Históricos prueba Saber 11 (2015-2021)</a:t>
            </a:r>
            <a:endParaRPr lang="es-CO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08045" y="-69850"/>
            <a:ext cx="2209800" cy="9334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286" b="99143" l="5488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3705" b="6017"/>
          <a:stretch/>
        </p:blipFill>
        <p:spPr>
          <a:xfrm>
            <a:off x="0" y="3724852"/>
            <a:ext cx="1348013" cy="3133148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t="1005" r="71753" b="-1005"/>
          <a:stretch/>
        </p:blipFill>
        <p:spPr>
          <a:xfrm>
            <a:off x="9928168" y="5806238"/>
            <a:ext cx="2263832" cy="101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8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395</Words>
  <Application>Microsoft Office PowerPoint</Application>
  <PresentationFormat>Panorámica</PresentationFormat>
  <Paragraphs>47</Paragraphs>
  <Slides>13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de Office</vt:lpstr>
      <vt:lpstr>Presentación de PowerPoint</vt:lpstr>
      <vt:lpstr>EJEMPLO: Sistema Institucional de Evaluación de Estudiantes (SIEE)</vt:lpstr>
      <vt:lpstr>HISTÓRICOS ETC Saber 11 -2002-2020</vt:lpstr>
      <vt:lpstr>ETC SABER 11 – CALENDARIO A (2019 VS 2020)</vt:lpstr>
      <vt:lpstr>Ranking Instituciones Educativas Saber 11 -2019 </vt:lpstr>
      <vt:lpstr>Ranking Instituciones Educativas Saber 11 -2019 </vt:lpstr>
      <vt:lpstr>Históricos prueba Saber 11 (2015-2021)</vt:lpstr>
      <vt:lpstr>Históricos prueba Saber 11 (2015-2021)</vt:lpstr>
      <vt:lpstr>Históricos prueba Saber 11 (2015-2021)</vt:lpstr>
      <vt:lpstr>Saber 11 -2020 boxplot</vt:lpstr>
      <vt:lpstr>HISTOGRAMAS DE FRECUENCIAS SABER 11 -2020 INEM</vt:lpstr>
      <vt:lpstr>HISTOGRAMAS DE FRECUENCIAS SABER 11 -2020 INEM</vt:lpstr>
      <vt:lpstr>RECOMENDACIONES.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INSTITUCIÓN EDUCATIVA SAN JERÓNIMO EMILIANI</dc:title>
  <dc:creator>jonathan.igua@outlook.es</dc:creator>
  <cp:lastModifiedBy>jonathan.igua@outlook.es</cp:lastModifiedBy>
  <cp:revision>37</cp:revision>
  <dcterms:created xsi:type="dcterms:W3CDTF">2020-07-04T22:11:00Z</dcterms:created>
  <dcterms:modified xsi:type="dcterms:W3CDTF">2022-01-24T01:28:22Z</dcterms:modified>
</cp:coreProperties>
</file>