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6" r:id="rId4"/>
    <p:sldId id="267" r:id="rId5"/>
    <p:sldId id="268" r:id="rId6"/>
    <p:sldId id="269" r:id="rId7"/>
    <p:sldId id="265" r:id="rId8"/>
    <p:sldId id="260" r:id="rId9"/>
    <p:sldId id="261" r:id="rId10"/>
    <p:sldId id="270" r:id="rId11"/>
    <p:sldId id="271" r:id="rId12"/>
    <p:sldId id="272" r:id="rId13"/>
    <p:sldId id="273" r:id="rId14"/>
    <p:sldId id="274" r:id="rId1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nathan.igua@outlook.es" initials="j" lastIdx="4" clrIdx="0">
    <p:extLst>
      <p:ext uri="{19B8F6BF-5375-455C-9EA6-DF929625EA0E}">
        <p15:presenceInfo xmlns:p15="http://schemas.microsoft.com/office/powerpoint/2012/main" userId="2610ae1afb7292b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C1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DC8F8-E00D-49C4-8391-2D11892061A6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FA5F2-663F-4F9A-B1CA-BDDE17ADF92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276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s-C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Decreto 1290 de 2009, el gobierno nacional otorga la facultad a los establecimientos educativos para definir el sistema institucional de evaluación de los estudiantes, es así que crear, plantear, definir y adoptar un sistema institucional de evaluación, va más allá de establecer con cuántas áreas o asignaturas es promocionado el estudiante para el año siguiente o si es mejor calificar con letras, números o colores.</a:t>
            </a:r>
            <a:endParaRPr lang="es-CO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Planillas de Notas Parciales (Mitad de Período)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Evaluaciones Semestrales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Talleres de Refuerzo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Pruebas de Suficiencia.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48990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0896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3209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948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991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6043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1830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12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1894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1987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7737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8203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646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770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microsoft.com/office/2007/relationships/hdphoto" Target="../media/hdphoto3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.png"/><Relationship Id="rId7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524000" y="2456873"/>
            <a:ext cx="9144000" cy="10530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SECRETARÍA DE EDUCACIÓN </a:t>
            </a:r>
            <a:endParaRPr lang="es-CO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Evaluación Interna &amp; Externa </a:t>
            </a:r>
          </a:p>
          <a:p>
            <a:r>
              <a:rPr lang="es-ES" dirty="0" smtClean="0"/>
              <a:t>Por: </a:t>
            </a:r>
            <a:r>
              <a:rPr lang="es-ES" b="1" dirty="0" smtClean="0"/>
              <a:t>JONATHAN S. IGUA-MUÑOZ</a:t>
            </a:r>
          </a:p>
          <a:p>
            <a:r>
              <a:rPr lang="es-ES" dirty="0" smtClean="0"/>
              <a:t>Líder de Evaluación/SEM/Tunja</a:t>
            </a:r>
            <a:endParaRPr lang="es-CO" dirty="0"/>
          </a:p>
        </p:txBody>
      </p:sp>
      <p:pic>
        <p:nvPicPr>
          <p:cNvPr id="7" name="Imagen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528" y="450013"/>
            <a:ext cx="7978429" cy="1011324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935" y="5977947"/>
            <a:ext cx="5612130" cy="6286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942" b="97282" l="9928" r="97112"/>
                    </a14:imgEffect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741084" y="4592612"/>
            <a:ext cx="2205806" cy="2050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3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t="12457"/>
          <a:stretch/>
        </p:blipFill>
        <p:spPr>
          <a:xfrm>
            <a:off x="164238" y="619432"/>
            <a:ext cx="9794124" cy="383074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409522" y="4413912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Ciencias Naturales</a:t>
            </a:r>
            <a:endParaRPr lang="es-CO" b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446233" y="4377648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Lectura Crítica</a:t>
            </a:r>
            <a:endParaRPr lang="es-CO" b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2853754" y="4552412"/>
            <a:ext cx="1455599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Matemáticas</a:t>
            </a:r>
            <a:endParaRPr lang="es-CO" b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4652012" y="4413912"/>
            <a:ext cx="1357478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Sociales y Ciudadanas</a:t>
            </a:r>
            <a:endParaRPr lang="es-CO" b="1" dirty="0"/>
          </a:p>
        </p:txBody>
      </p:sp>
      <p:sp>
        <p:nvSpPr>
          <p:cNvPr id="16" name="CuadroTexto 15"/>
          <p:cNvSpPr txBox="1"/>
          <p:nvPr/>
        </p:nvSpPr>
        <p:spPr>
          <a:xfrm>
            <a:off x="7901412" y="4516147"/>
            <a:ext cx="13574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Inglés</a:t>
            </a:r>
            <a:endParaRPr lang="es-CO" b="1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8492391" y="1615654"/>
            <a:ext cx="5291427" cy="206011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7734" y="5266898"/>
            <a:ext cx="5840709" cy="153846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86904" y="5266898"/>
            <a:ext cx="4859754" cy="156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73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4774" y="779172"/>
            <a:ext cx="5470452" cy="270994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DE FRECUENCIAS SABER 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 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ITGSR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779172"/>
            <a:ext cx="5682552" cy="286125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25489" y="3724852"/>
            <a:ext cx="6064511" cy="3008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70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5946"/>
            <a:ext cx="6093591" cy="303858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DE FRECUENCIAS SABER 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 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ITGSR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Rectángulo redondeado 11"/>
          <p:cNvSpPr/>
          <p:nvPr/>
        </p:nvSpPr>
        <p:spPr>
          <a:xfrm>
            <a:off x="4333628" y="5058576"/>
            <a:ext cx="4287070" cy="86834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IMPORTANTE: evaluar las tendencias.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34626" y="1059657"/>
            <a:ext cx="6257374" cy="3281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845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t="15156" r="23014" b="8061"/>
          <a:stretch/>
        </p:blipFill>
        <p:spPr>
          <a:xfrm>
            <a:off x="486382" y="1558478"/>
            <a:ext cx="6653719" cy="373294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7573" y="901424"/>
            <a:ext cx="3870952" cy="89917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2751" y="175418"/>
            <a:ext cx="6506497" cy="7794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ALGUNAS HERRAMIENTAS</a:t>
            </a:r>
            <a:endParaRPr lang="es-CO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8097" y="5942665"/>
            <a:ext cx="1933903" cy="915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6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18682" y="3587147"/>
            <a:ext cx="2515505" cy="200197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87573" y="1877475"/>
            <a:ext cx="4377724" cy="1298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3857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593080" cy="13255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RECOMENDACIONES. </a:t>
            </a:r>
            <a:endParaRPr lang="es-CO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Fortalecer la planeación institucional en el mejoramiento de competencias relacionadas a áreas del saber como: Ciencias Naturales y Sociales y Ciudadanas respectivamente.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Revisión de los planes curriculares para adoptar estrategias de mejoramiento.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Incluir metodologías de evaluación basado en evidencias (preguntas tipo ICFES), así como indicadores o métricas que permitan reflexionar la transición de aprendizajes armónicos para garantizar la educación superior.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Evaluar tendencias de Pérdida, deserción, mortalidad académica por asignatura y grado, pues son indicadores cruciales para el PMI y construcción permanente del PEI.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8097" y="5942665"/>
            <a:ext cx="1933903" cy="915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0000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4484" y="-160702"/>
            <a:ext cx="10515600" cy="1325563"/>
          </a:xfrm>
        </p:spPr>
        <p:txBody>
          <a:bodyPr>
            <a:normAutofit/>
          </a:bodyPr>
          <a:lstStyle/>
          <a:p>
            <a:r>
              <a:rPr lang="es-ES" sz="3200" b="1" dirty="0" smtClean="0"/>
              <a:t>EJEMPLO: Sistema Institucional de Evaluación de Estudiantes (SIEE)</a:t>
            </a:r>
            <a:endParaRPr lang="es-CO" sz="32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738909" y="2715491"/>
            <a:ext cx="2854037" cy="128385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RESOLUCIÓN RECTORAL </a:t>
            </a:r>
            <a:r>
              <a:rPr lang="es-CO" dirty="0"/>
              <a:t>No. 03 de 2021.</a:t>
            </a:r>
          </a:p>
        </p:txBody>
      </p:sp>
      <p:cxnSp>
        <p:nvCxnSpPr>
          <p:cNvPr id="8" name="Conector recto de flecha 7"/>
          <p:cNvCxnSpPr>
            <a:stCxn id="6" idx="3"/>
            <a:endCxn id="28" idx="2"/>
          </p:cNvCxnSpPr>
          <p:nvPr/>
        </p:nvCxnSpPr>
        <p:spPr>
          <a:xfrm flipV="1">
            <a:off x="3592946" y="2411034"/>
            <a:ext cx="766618" cy="9463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>
            <a:stCxn id="6" idx="3"/>
            <a:endCxn id="51" idx="2"/>
          </p:cNvCxnSpPr>
          <p:nvPr/>
        </p:nvCxnSpPr>
        <p:spPr>
          <a:xfrm>
            <a:off x="3592946" y="3357418"/>
            <a:ext cx="812801" cy="8696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>
            <a:stCxn id="28" idx="6"/>
          </p:cNvCxnSpPr>
          <p:nvPr/>
        </p:nvCxnSpPr>
        <p:spPr>
          <a:xfrm flipV="1">
            <a:off x="5541818" y="1958326"/>
            <a:ext cx="868218" cy="452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n 20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28" name="Elipse 27"/>
          <p:cNvSpPr/>
          <p:nvPr/>
        </p:nvSpPr>
        <p:spPr>
          <a:xfrm>
            <a:off x="4359564" y="2005481"/>
            <a:ext cx="1182254" cy="81110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Visión Misión</a:t>
            </a:r>
          </a:p>
          <a:p>
            <a:pPr algn="ctr"/>
            <a:r>
              <a:rPr lang="es-CO" sz="1400" dirty="0" smtClean="0"/>
              <a:t>PEI </a:t>
            </a:r>
            <a:endParaRPr lang="es-CO" sz="1400" dirty="0"/>
          </a:p>
        </p:txBody>
      </p:sp>
      <p:sp>
        <p:nvSpPr>
          <p:cNvPr id="31" name="Rectángulo redondeado 30"/>
          <p:cNvSpPr/>
          <p:nvPr/>
        </p:nvSpPr>
        <p:spPr>
          <a:xfrm>
            <a:off x="6428507" y="1654484"/>
            <a:ext cx="1671784" cy="38324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Políticas de calidad</a:t>
            </a:r>
            <a:endParaRPr lang="es-CO" sz="1400" dirty="0"/>
          </a:p>
        </p:txBody>
      </p:sp>
      <p:sp>
        <p:nvSpPr>
          <p:cNvPr id="36" name="Rectángulo redondeado 35"/>
          <p:cNvSpPr/>
          <p:nvPr/>
        </p:nvSpPr>
        <p:spPr>
          <a:xfrm>
            <a:off x="6446979" y="2125663"/>
            <a:ext cx="1653311" cy="5898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/>
              <a:t>Descripción </a:t>
            </a:r>
            <a:r>
              <a:rPr lang="es-CO" sz="1400" dirty="0" smtClean="0"/>
              <a:t>detallada del </a:t>
            </a:r>
            <a:r>
              <a:rPr lang="es-CO" sz="1400" dirty="0"/>
              <a:t>entorno.</a:t>
            </a:r>
          </a:p>
        </p:txBody>
      </p:sp>
      <p:cxnSp>
        <p:nvCxnSpPr>
          <p:cNvPr id="37" name="Conector recto de flecha 36"/>
          <p:cNvCxnSpPr>
            <a:stCxn id="28" idx="6"/>
            <a:endCxn id="36" idx="1"/>
          </p:cNvCxnSpPr>
          <p:nvPr/>
        </p:nvCxnSpPr>
        <p:spPr>
          <a:xfrm>
            <a:off x="5541818" y="2411034"/>
            <a:ext cx="905161" cy="9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ángulo redondeado 40"/>
          <p:cNvSpPr/>
          <p:nvPr/>
        </p:nvSpPr>
        <p:spPr>
          <a:xfrm>
            <a:off x="6446984" y="2789923"/>
            <a:ext cx="1320798" cy="47014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Formación Integral </a:t>
            </a:r>
            <a:endParaRPr lang="es-CO" sz="1400" dirty="0"/>
          </a:p>
        </p:txBody>
      </p:sp>
      <p:cxnSp>
        <p:nvCxnSpPr>
          <p:cNvPr id="42" name="Conector recto de flecha 41"/>
          <p:cNvCxnSpPr>
            <a:stCxn id="28" idx="6"/>
            <a:endCxn id="41" idx="1"/>
          </p:cNvCxnSpPr>
          <p:nvPr/>
        </p:nvCxnSpPr>
        <p:spPr>
          <a:xfrm>
            <a:off x="5541818" y="2411034"/>
            <a:ext cx="905166" cy="6139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Elipse 50"/>
          <p:cNvSpPr/>
          <p:nvPr/>
        </p:nvSpPr>
        <p:spPr>
          <a:xfrm>
            <a:off x="4405747" y="3592332"/>
            <a:ext cx="3149598" cy="126942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/>
              <a:t>A</a:t>
            </a:r>
            <a:r>
              <a:rPr lang="es-ES" sz="1400" dirty="0" smtClean="0"/>
              <a:t>cciones de seguimiento para el mejoramiento de los desempeños de los estudiantes durante el año escolar. </a:t>
            </a:r>
            <a:endParaRPr lang="es-CO" sz="1400" dirty="0"/>
          </a:p>
        </p:txBody>
      </p:sp>
      <p:cxnSp>
        <p:nvCxnSpPr>
          <p:cNvPr id="52" name="Conector recto de flecha 51"/>
          <p:cNvCxnSpPr>
            <a:stCxn id="6" idx="2"/>
            <a:endCxn id="72" idx="0"/>
          </p:cNvCxnSpPr>
          <p:nvPr/>
        </p:nvCxnSpPr>
        <p:spPr>
          <a:xfrm flipH="1">
            <a:off x="1569896" y="3999345"/>
            <a:ext cx="596032" cy="681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ángulo redondeado 61"/>
          <p:cNvSpPr/>
          <p:nvPr/>
        </p:nvSpPr>
        <p:spPr>
          <a:xfrm>
            <a:off x="5255490" y="1249409"/>
            <a:ext cx="1440873" cy="353722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Competencias</a:t>
            </a:r>
            <a:endParaRPr lang="es-CO" sz="1400" dirty="0"/>
          </a:p>
        </p:txBody>
      </p:sp>
      <p:cxnSp>
        <p:nvCxnSpPr>
          <p:cNvPr id="63" name="Conector recto de flecha 62"/>
          <p:cNvCxnSpPr>
            <a:stCxn id="28" idx="6"/>
            <a:endCxn id="62" idx="2"/>
          </p:cNvCxnSpPr>
          <p:nvPr/>
        </p:nvCxnSpPr>
        <p:spPr>
          <a:xfrm flipV="1">
            <a:off x="5541818" y="1603131"/>
            <a:ext cx="434109" cy="807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Elipse 71"/>
          <p:cNvSpPr/>
          <p:nvPr/>
        </p:nvSpPr>
        <p:spPr>
          <a:xfrm>
            <a:off x="630058" y="4681343"/>
            <a:ext cx="1879675" cy="94156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/>
              <a:t>Criterios claros de evaluación y Promoción</a:t>
            </a:r>
            <a:endParaRPr lang="es-CO" sz="1400" dirty="0"/>
          </a:p>
        </p:txBody>
      </p:sp>
      <p:cxnSp>
        <p:nvCxnSpPr>
          <p:cNvPr id="76" name="Conector recto de flecha 75"/>
          <p:cNvCxnSpPr>
            <a:stCxn id="6" idx="2"/>
            <a:endCxn id="77" idx="0"/>
          </p:cNvCxnSpPr>
          <p:nvPr/>
        </p:nvCxnSpPr>
        <p:spPr>
          <a:xfrm>
            <a:off x="2165928" y="3999345"/>
            <a:ext cx="1684462" cy="6965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ipse 76"/>
          <p:cNvSpPr/>
          <p:nvPr/>
        </p:nvSpPr>
        <p:spPr>
          <a:xfrm>
            <a:off x="2731616" y="4695937"/>
            <a:ext cx="2237548" cy="111030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/>
              <a:t>Escala de valoración clara y pertinente con la escala nacional</a:t>
            </a:r>
            <a:endParaRPr lang="es-CO" sz="1400" dirty="0"/>
          </a:p>
        </p:txBody>
      </p:sp>
      <p:sp>
        <p:nvSpPr>
          <p:cNvPr id="27" name="Rectángulo 26"/>
          <p:cNvSpPr/>
          <p:nvPr/>
        </p:nvSpPr>
        <p:spPr>
          <a:xfrm>
            <a:off x="8724190" y="925584"/>
            <a:ext cx="3435926" cy="1494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/>
              <a:t>E</a:t>
            </a:r>
            <a:r>
              <a:rPr lang="es-CO" sz="2800" dirty="0" smtClean="0"/>
              <a:t>nfoques de flexibilización.</a:t>
            </a:r>
            <a:endParaRPr lang="es-CO" sz="2800" dirty="0"/>
          </a:p>
        </p:txBody>
      </p:sp>
      <p:sp>
        <p:nvSpPr>
          <p:cNvPr id="29" name="Rectángulo 28"/>
          <p:cNvSpPr/>
          <p:nvPr/>
        </p:nvSpPr>
        <p:spPr>
          <a:xfrm>
            <a:off x="8723480" y="2568675"/>
            <a:ext cx="3435926" cy="11650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 smtClean="0"/>
              <a:t>Evaluación integral</a:t>
            </a:r>
            <a:endParaRPr lang="es-CO" sz="2800" dirty="0"/>
          </a:p>
        </p:txBody>
      </p:sp>
      <p:sp>
        <p:nvSpPr>
          <p:cNvPr id="30" name="Rectángulo 29"/>
          <p:cNvSpPr/>
          <p:nvPr/>
        </p:nvSpPr>
        <p:spPr>
          <a:xfrm>
            <a:off x="8723480" y="3963293"/>
            <a:ext cx="3435926" cy="11650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 smtClean="0"/>
              <a:t>Evaluación supervisada 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102380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7218"/>
            <a:ext cx="12530429" cy="651150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-321323"/>
            <a:ext cx="10515600" cy="1325563"/>
          </a:xfrm>
        </p:spPr>
        <p:txBody>
          <a:bodyPr>
            <a:normAutofit/>
          </a:bodyPr>
          <a:lstStyle/>
          <a:p>
            <a:pPr algn="ctr"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HISTÓRICOS ETC Saber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2002-2021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446474" y="6249509"/>
            <a:ext cx="2083955" cy="85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527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3600"/>
            <a:ext cx="9530036" cy="472112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-197081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ETC SABER 11 – CALENDARIO A (2019 VS 2021)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233033" y="101023"/>
            <a:ext cx="1317522" cy="59170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28" y="1255713"/>
            <a:ext cx="2963372" cy="388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68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1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89407"/>
            <a:ext cx="12148717" cy="588313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2020 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0774950" y="1718914"/>
            <a:ext cx="285134" cy="423401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071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" y="1007969"/>
            <a:ext cx="11731557" cy="543376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2021 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687664" y="6105832"/>
            <a:ext cx="1504335" cy="71173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0460777" y="1578432"/>
            <a:ext cx="314140" cy="442386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1058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6972"/>
            <a:ext cx="6133946" cy="354536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7" name="Título 1"/>
          <p:cNvSpPr>
            <a:spLocks noGrp="1"/>
          </p:cNvSpPr>
          <p:nvPr>
            <p:ph type="title"/>
          </p:nvPr>
        </p:nvSpPr>
        <p:spPr>
          <a:xfrm>
            <a:off x="336755" y="-69850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33946" y="1033778"/>
            <a:ext cx="5978350" cy="3518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08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2309"/>
            <a:ext cx="6096000" cy="360750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8368" y="-24814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6000" y="1099966"/>
            <a:ext cx="6016058" cy="3599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83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44484" y="-69850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9" name="Imagen 8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05598" y="1045703"/>
            <a:ext cx="8173866" cy="422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22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1703</TotalTime>
  <Words>364</Words>
  <Application>Microsoft Office PowerPoint</Application>
  <PresentationFormat>Panorámica</PresentationFormat>
  <Paragraphs>46</Paragraphs>
  <Slides>14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Tema de Office</vt:lpstr>
      <vt:lpstr>Presentación de PowerPoint</vt:lpstr>
      <vt:lpstr>EJEMPLO: Sistema Institucional de Evaluación de Estudiantes (SIEE)</vt:lpstr>
      <vt:lpstr>HISTÓRICOS ETC Saber 11 -2002-2021</vt:lpstr>
      <vt:lpstr>ETC SABER 11 – CALENDARIO A (2019 VS 2021)</vt:lpstr>
      <vt:lpstr>Ranking Instituciones Educativas Saber 11 -2020 </vt:lpstr>
      <vt:lpstr>Ranking Instituciones Educativas Saber 11 -2021 </vt:lpstr>
      <vt:lpstr>Históricos prueba Saber 11 (2015-2021)</vt:lpstr>
      <vt:lpstr>Históricos prueba Saber 11 (2015-2021)</vt:lpstr>
      <vt:lpstr>Históricos prueba Saber 11 (2015-2021)</vt:lpstr>
      <vt:lpstr>Presentación de PowerPoint</vt:lpstr>
      <vt:lpstr>HISTOGRAMAS DE FRECUENCIAS SABER 11 ITGSR</vt:lpstr>
      <vt:lpstr>HISTOGRAMAS DE FRECUENCIAS SABER 11 ITGSR</vt:lpstr>
      <vt:lpstr>ALGUNAS HERRAMIENTAS</vt:lpstr>
      <vt:lpstr>RECOMENDACIONES.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jonathan.igua@outlook.es</dc:creator>
  <cp:lastModifiedBy>jonathan.igua@outlook.es</cp:lastModifiedBy>
  <cp:revision>41</cp:revision>
  <dcterms:created xsi:type="dcterms:W3CDTF">2020-11-05T02:54:50Z</dcterms:created>
  <dcterms:modified xsi:type="dcterms:W3CDTF">2022-01-25T12:00:47Z</dcterms:modified>
</cp:coreProperties>
</file>