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45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anavm2007@outlook.es" initials="y" lastIdx="1" clrIdx="0">
    <p:extLst>
      <p:ext uri="{19B8F6BF-5375-455C-9EA6-DF929625EA0E}">
        <p15:presenceInfo xmlns:p15="http://schemas.microsoft.com/office/powerpoint/2012/main" userId="7cd53151641568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281"/>
    <a:srgbClr val="00A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843AD-614A-48E1-9415-7DB440192FDA}" type="datetimeFigureOut">
              <a:rPr lang="es-CO" smtClean="0"/>
              <a:t>11/05/2023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049A-78FE-4030-9221-36AFE59BCF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22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2B984-832B-4C69-879F-4E8A20945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B3B9FA-6507-4606-A361-3DD1508F0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C70489-8511-4DD7-B88C-25C922B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11/05/2023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F7B218-70C8-4F9F-8B7B-5C968FC3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11CC8B-0452-4D29-8A4C-668CBC1A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515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38E6F-BD90-4CA0-AD22-3355EE2E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A5485F-0D39-40C0-AD60-B3CDC2A97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668E20-1978-4318-939D-112AE77A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11/05/2023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0F0495-A2C7-4381-A14E-5A48E276A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F22CAE-CA02-479D-8AC9-117A5A6A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616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69A27C-BF27-48F3-BC46-590A3E998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7EB6A3-6611-4A9E-8B0C-C641AF0E3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EF716-1C8B-4188-8F0E-7684F4CB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11/05/2023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EF1286-FB8A-4E66-9ECC-C3D454E7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0F0679-4861-41BB-88E4-47BE6A9F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144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6DD45-9386-4273-8BAF-FE978D5F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3E9BE-CCA9-4C99-9798-40DF6894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348C39-55E9-47EB-AC9D-0FCE7E06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11/05/2023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FB0C8F-91B1-4BF3-BD29-80F30C39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8EB58E-4E6E-48C9-B977-616F9D25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879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537CA-3F41-4ED1-B5B7-490F6632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DF1CB7-F32A-4C14-A413-DB1D2E0A8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DD017-4842-4901-A266-524F91A5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11/05/2023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B4D1E-3C7F-47C8-B393-7876AA7C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A79D7-4932-4F19-A291-5700B853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189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047E3-7304-4828-86DA-26115591D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31536B-43A3-45C3-8AAB-15DCB82E8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65EC7F-1552-490A-8660-4B2011A13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A800AD-70F8-436C-878F-E328DB9D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11/05/2023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D523CF-93E6-43D8-B6F4-D1E6662C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2F2D01-19E0-4430-BF78-2AF86C2E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07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CBCF6-9998-4066-A72C-0081C0AA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EB600E-09F6-477F-96F9-1087687F4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6DC517-FAE9-4529-944A-7EC019227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BCD679-E4C9-4099-B189-6975AE6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D6C6E-21EC-43C3-9B40-61D1C47D2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CC8AE8-D3B3-49B3-B75C-5127492D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11/05/2023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0C6CB7-CED7-4CF6-A57B-FF35591B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ACED17-C76A-43B6-ABAF-74721958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57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08F2E-B84B-4309-A580-F712A0FA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EB8326-DF9E-4DCD-9558-691EFBA8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11/05/2023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165099-48B1-427C-B35E-DCCE3DF3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401A22-B748-4EF1-891D-8F7364D4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5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5188D3-401A-44E0-8C69-B3EBDE53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11/05/2023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32B116-D41D-483E-A326-2AF9CDF7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61E4E4-C03A-4889-8D52-2C47F0D9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106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37062-313E-437C-B674-06F2C160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0BCDE4-E340-4FBB-BEC4-19E963017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C26DE5-6D66-46B2-8E91-D2EE1A555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05EFE3-23A6-48F5-8EE1-58739094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11/05/2023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E03581-635E-4223-834D-D30CDAE9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DCAA49-3DC5-47D1-B448-1C53177C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51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25288-5DF6-4634-9FFF-8CA5AAE8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BE4EAF-D4B4-4A78-BC2C-94971CBE89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448BC3-27A9-405E-BEC2-7F66F4EE1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634034-3C2D-42AF-A81D-A7CB2AD0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4CB-8467-4A1D-AC88-EFABE06FCDE3}" type="datetimeFigureOut">
              <a:rPr lang="es-CO" smtClean="0"/>
              <a:t>11/05/2023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3DE70C-CA6F-43D3-B495-BC216E41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F5828E-20ED-4548-890E-D42E3E6D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517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95135F-581C-4DC2-9EE6-6A98391C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7E991D-DA7A-4C92-AC45-FAFF32209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E5CB0-92C4-4C21-952E-66A605590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DA4CB-8467-4A1D-AC88-EFABE06FCDE3}" type="datetimeFigureOut">
              <a:rPr lang="es-CO" smtClean="0"/>
              <a:t>11/05/2023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D48E11-143F-4B19-901B-BE6CC1BB3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36F1C-DFA2-4C88-9436-9E1A9A3D5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8F78-6504-4FF7-8B4A-F604920DE50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362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AC7AE41-049D-4EF8-BEDE-E147978414F3}"/>
              </a:ext>
            </a:extLst>
          </p:cNvPr>
          <p:cNvSpPr txBox="1">
            <a:spLocks/>
          </p:cNvSpPr>
          <p:nvPr/>
        </p:nvSpPr>
        <p:spPr>
          <a:xfrm>
            <a:off x="618978" y="2143125"/>
            <a:ext cx="4724547" cy="3357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/>
              <a:t>GUÍA PARA LA IMPLEMENTACIÓN DE LA JORNADA ESCOLAR COMPLEMENTARIA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36C203-92A4-4632-B6BE-24AE688269B8}"/>
              </a:ext>
            </a:extLst>
          </p:cNvPr>
          <p:cNvSpPr txBox="1"/>
          <p:nvPr/>
        </p:nvSpPr>
        <p:spPr>
          <a:xfrm>
            <a:off x="7624689" y="520505"/>
            <a:ext cx="3736038" cy="2569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Arial Narrow" panose="020B0606020202030204" pitchFamily="34" charset="0"/>
              </a:rPr>
              <a:t>“Las jornadas complementarias ofrecen un espacio más fecundo que permite que el niño tenga mayores posibilidades de desarrollar más y mejor las potencialidades y mostrarse más creativo que en un ambiente escolar tradicional”</a:t>
            </a:r>
          </a:p>
          <a:p>
            <a:endParaRPr lang="es-CO" dirty="0">
              <a:latin typeface="Arial Narrow" panose="020B0606020202030204" pitchFamily="34" charset="0"/>
            </a:endParaRPr>
          </a:p>
          <a:p>
            <a:pPr algn="r"/>
            <a:r>
              <a:rPr lang="es-CO" dirty="0">
                <a:latin typeface="Arial Narrow" panose="020B0606020202030204" pitchFamily="34" charset="0"/>
              </a:rPr>
              <a:t>Hernando Gómez Buendía </a:t>
            </a:r>
          </a:p>
          <a:p>
            <a:pPr algn="r"/>
            <a:r>
              <a:rPr lang="es-CO" dirty="0">
                <a:latin typeface="Arial Narrow" panose="020B0606020202030204" pitchFamily="34" charset="0"/>
              </a:rPr>
              <a:t>Agenda de Siglo XXI</a:t>
            </a:r>
          </a:p>
        </p:txBody>
      </p:sp>
    </p:spTree>
    <p:extLst>
      <p:ext uri="{BB962C8B-B14F-4D97-AF65-F5344CB8AC3E}">
        <p14:creationId xmlns:p14="http://schemas.microsoft.com/office/powerpoint/2010/main" val="62242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BF16695-32FE-46AC-A4B1-730BBC09B018}"/>
              </a:ext>
            </a:extLst>
          </p:cNvPr>
          <p:cNvSpPr txBox="1">
            <a:spLocks/>
          </p:cNvSpPr>
          <p:nvPr/>
        </p:nvSpPr>
        <p:spPr>
          <a:xfrm>
            <a:off x="1077351" y="681038"/>
            <a:ext cx="10515600" cy="56001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CO" i="1" dirty="0">
                <a:solidFill>
                  <a:srgbClr val="00B050"/>
                </a:solidFill>
              </a:rPr>
              <a:t>Aprendizaje      </a:t>
            </a:r>
            <a:r>
              <a:rPr lang="es-CO" sz="2400" i="1" dirty="0">
                <a:solidFill>
                  <a:srgbClr val="00B050"/>
                </a:solidFill>
              </a:rPr>
              <a:t>Ambientes donde se formulan actividades, se plantean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i="1" dirty="0">
                <a:solidFill>
                  <a:srgbClr val="00B050"/>
                </a:solidFill>
              </a:rPr>
              <a:t>Significativo </a:t>
            </a:r>
            <a:r>
              <a:rPr lang="es-CO" sz="2400" i="1" dirty="0">
                <a:solidFill>
                  <a:srgbClr val="00B050"/>
                </a:solidFill>
              </a:rPr>
              <a:t>     desafíos integrando las experiencias previas, sus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400" i="1" dirty="0">
                <a:solidFill>
                  <a:srgbClr val="00B050"/>
                </a:solidFill>
              </a:rPr>
              <a:t>                                intereses personales y comunes, fortaleciendo el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400" i="1" dirty="0">
                <a:solidFill>
                  <a:srgbClr val="00B050"/>
                </a:solidFill>
              </a:rPr>
              <a:t>                                desarrollo de competencias básicas y ciudadanas.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sz="2400" i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O" sz="2400" i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400" i="1" dirty="0">
                <a:solidFill>
                  <a:srgbClr val="00B050"/>
                </a:solidFill>
              </a:rPr>
              <a:t>                              Avance y ajuste de procesos. Tres líneas de evaluación: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400" i="1" dirty="0">
                <a:solidFill>
                  <a:srgbClr val="00B050"/>
                </a:solidFill>
              </a:rPr>
              <a:t>Evaluación          Externa. Al comienzo, durante y al final del proceso. Experto.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400" i="1" dirty="0">
                <a:solidFill>
                  <a:srgbClr val="00B050"/>
                </a:solidFill>
              </a:rPr>
              <a:t>Permanente       A los talleristas, sobre lo conceptual y metodológico.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400" i="1" dirty="0">
                <a:solidFill>
                  <a:srgbClr val="00B050"/>
                </a:solidFill>
              </a:rPr>
              <a:t>                             A los estudiantes, en cada sesión como al final del proceso.</a:t>
            </a: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3AC89FD5-F40F-4A5D-9712-EBC9B3E164F0}"/>
              </a:ext>
            </a:extLst>
          </p:cNvPr>
          <p:cNvSpPr/>
          <p:nvPr/>
        </p:nvSpPr>
        <p:spPr>
          <a:xfrm>
            <a:off x="3086100" y="1071563"/>
            <a:ext cx="142875" cy="2143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A0F3C399-6C5D-407C-A702-5030560FD10C}"/>
              </a:ext>
            </a:extLst>
          </p:cNvPr>
          <p:cNvSpPr/>
          <p:nvPr/>
        </p:nvSpPr>
        <p:spPr>
          <a:xfrm>
            <a:off x="2857500" y="3986213"/>
            <a:ext cx="371475" cy="19573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431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8FCFD-0DB9-446E-AA33-C5D5B2B5A4E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480964" cy="13528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/>
              <a:t>MODALIDADES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76A6A5-E6CA-4FF6-B2C1-FAAB374999BD}"/>
              </a:ext>
            </a:extLst>
          </p:cNvPr>
          <p:cNvSpPr txBox="1">
            <a:spLocks/>
          </p:cNvSpPr>
          <p:nvPr/>
        </p:nvSpPr>
        <p:spPr>
          <a:xfrm>
            <a:off x="838200" y="151613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/>
              <a:t>Lineamientos del MEN</a:t>
            </a:r>
          </a:p>
          <a:p>
            <a:r>
              <a:rPr lang="es-CO"/>
              <a:t>Formación artística y cultural                         Incluyen tres componentes Transversales</a:t>
            </a:r>
          </a:p>
          <a:p>
            <a:r>
              <a:rPr lang="es-CO"/>
              <a:t>Educación ambiental                                    </a:t>
            </a:r>
          </a:p>
          <a:p>
            <a:r>
              <a:rPr lang="es-CO"/>
              <a:t>Escuelas deportivas                                         Desarrollo de ciudadanía</a:t>
            </a:r>
          </a:p>
          <a:p>
            <a:r>
              <a:rPr lang="es-CO"/>
              <a:t>Ciencia y tecnología                                         Enfoque lúdico pedagógico</a:t>
            </a:r>
          </a:p>
          <a:p>
            <a:r>
              <a:rPr lang="es-CO"/>
              <a:t>Plan Nacional de Lectura                                 Articulación al PEI</a:t>
            </a:r>
          </a:p>
          <a:p>
            <a:r>
              <a:rPr lang="es-CO"/>
              <a:t>Bilingüismo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63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11F16A5-7607-4650-A148-EAA8B516C621}"/>
              </a:ext>
            </a:extLst>
          </p:cNvPr>
          <p:cNvSpPr txBox="1"/>
          <p:nvPr/>
        </p:nvSpPr>
        <p:spPr>
          <a:xfrm>
            <a:off x="489347" y="1118711"/>
            <a:ext cx="60936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O" sz="1800" i="1" dirty="0"/>
              <a:t>FORMACIÓN ARTÍSTICA Y CULTURAL</a:t>
            </a:r>
          </a:p>
          <a:p>
            <a:pPr marL="0" indent="0">
              <a:buNone/>
            </a:pPr>
            <a:r>
              <a:rPr lang="es-CO" sz="1800" dirty="0"/>
              <a:t>Busca potenciar y desarrollar la sensibilidad, el pensamiento creativo y la expresión simbólica. Lo sonoro, lo visual, lo corporal y lo literario a relacionarse con el arte, la cultura y el patrimonio.</a:t>
            </a:r>
          </a:p>
        </p:txBody>
      </p:sp>
      <p:pic>
        <p:nvPicPr>
          <p:cNvPr id="5" name="Picture 4" descr="Los beneficios que nos da el arte y la cultura en los sistemas sanitarios  según la OMS | TVPerú">
            <a:extLst>
              <a:ext uri="{FF2B5EF4-FFF2-40B4-BE49-F238E27FC236}">
                <a16:creationId xmlns:a16="http://schemas.microsoft.com/office/drawing/2014/main" id="{59ED6A7F-048E-44DD-ADF3-46D31599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403" y="590550"/>
            <a:ext cx="45624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18AD9-14FA-457A-9619-64F8423FC51D}"/>
              </a:ext>
            </a:extLst>
          </p:cNvPr>
          <p:cNvSpPr txBox="1"/>
          <p:nvPr/>
        </p:nvSpPr>
        <p:spPr>
          <a:xfrm>
            <a:off x="5704285" y="4261962"/>
            <a:ext cx="6093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O" sz="1800" dirty="0"/>
              <a:t>EDUCACIÓN AMBIENTAL</a:t>
            </a:r>
          </a:p>
          <a:p>
            <a:pPr marL="0" indent="0">
              <a:buNone/>
            </a:pPr>
            <a:r>
              <a:rPr lang="es-CO" sz="1800" dirty="0"/>
              <a:t>Identificar y reconocer las constates relaciones que se crean con el ambiente y a ser consientes de las responsabilidades que deben cumplir frente al entorno.</a:t>
            </a:r>
          </a:p>
        </p:txBody>
      </p:sp>
      <p:pic>
        <p:nvPicPr>
          <p:cNvPr id="8" name="Picture 6" descr="26 de enero: Día Mundial de la Educación Ambiental">
            <a:extLst>
              <a:ext uri="{FF2B5EF4-FFF2-40B4-BE49-F238E27FC236}">
                <a16:creationId xmlns:a16="http://schemas.microsoft.com/office/drawing/2014/main" id="{3FD3200E-5FE5-42D5-9FBD-39F9926BF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512360"/>
            <a:ext cx="4049298" cy="26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7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7318BD-9E76-4F5B-B279-7A88A5A3FC81}"/>
              </a:ext>
            </a:extLst>
          </p:cNvPr>
          <p:cNvSpPr txBox="1"/>
          <p:nvPr/>
        </p:nvSpPr>
        <p:spPr>
          <a:xfrm>
            <a:off x="675085" y="1242924"/>
            <a:ext cx="60936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O" sz="1800" dirty="0"/>
              <a:t>ESCUELAS DEPORTIVAS</a:t>
            </a:r>
          </a:p>
          <a:p>
            <a:pPr marL="0" indent="0">
              <a:buNone/>
            </a:pPr>
            <a:r>
              <a:rPr lang="es-CO" sz="1800" dirty="0"/>
              <a:t>Se busca el desarrollo físico y socio-afectivo promoviendo el desarrollo de habilidades motrices en el deporte participativo y competitivo.</a:t>
            </a:r>
          </a:p>
        </p:txBody>
      </p:sp>
      <p:pic>
        <p:nvPicPr>
          <p:cNvPr id="4" name="Picture 2" descr="Gobierno crea plan a diez años para hacer el deporte más inclusivo">
            <a:extLst>
              <a:ext uri="{FF2B5EF4-FFF2-40B4-BE49-F238E27FC236}">
                <a16:creationId xmlns:a16="http://schemas.microsoft.com/office/drawing/2014/main" id="{304C91D7-520D-4D9E-A59B-C690B3D2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576775"/>
            <a:ext cx="4247190" cy="222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DE0A99-DE1C-4D86-863F-12C27F34BA90}"/>
              </a:ext>
            </a:extLst>
          </p:cNvPr>
          <p:cNvSpPr txBox="1"/>
          <p:nvPr/>
        </p:nvSpPr>
        <p:spPr>
          <a:xfrm>
            <a:off x="5647135" y="3676084"/>
            <a:ext cx="60936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O" sz="1800" dirty="0"/>
              <a:t>CIENCIA Y TECNOLOGÍA</a:t>
            </a:r>
          </a:p>
          <a:p>
            <a:pPr marL="0" indent="0">
              <a:buNone/>
            </a:pPr>
            <a:r>
              <a:rPr lang="es-CO" sz="1800" dirty="0"/>
              <a:t>Busca resolver problemas y satisfacer necesidades individuales y sociales transformando el entorno y la naturaleza mediante la utilización racional, crítica y creativa de recursos y conocimiento.</a:t>
            </a:r>
          </a:p>
        </p:txBody>
      </p:sp>
      <p:pic>
        <p:nvPicPr>
          <p:cNvPr id="7" name="Picture 4" descr="Imágenes de Ciencia Y Tecnologia Ninos - Descarga gratuita en Freepik">
            <a:extLst>
              <a:ext uri="{FF2B5EF4-FFF2-40B4-BE49-F238E27FC236}">
                <a16:creationId xmlns:a16="http://schemas.microsoft.com/office/drawing/2014/main" id="{9BBE6EF4-E9F7-495F-A3CE-084C4292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8" y="3122588"/>
            <a:ext cx="3430119" cy="343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90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161EDC-07A5-42D8-B9F1-CEF536C49EE6}"/>
              </a:ext>
            </a:extLst>
          </p:cNvPr>
          <p:cNvSpPr txBox="1"/>
          <p:nvPr/>
        </p:nvSpPr>
        <p:spPr>
          <a:xfrm>
            <a:off x="617935" y="1380262"/>
            <a:ext cx="60936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O" sz="1800" dirty="0"/>
              <a:t>PLAN NACIONAL DE LECTURA</a:t>
            </a:r>
          </a:p>
          <a:p>
            <a:pPr marL="0" indent="0">
              <a:buNone/>
            </a:pPr>
            <a:r>
              <a:rPr lang="es-CO" sz="1800" dirty="0"/>
              <a:t>Mejoramiento de lectura y escritura (comportamiento lector, comprensión lectora y producción textual).</a:t>
            </a:r>
          </a:p>
          <a:p>
            <a:pPr marL="0" indent="0">
              <a:buNone/>
            </a:pPr>
            <a:r>
              <a:rPr lang="es-CO" sz="1800" dirty="0"/>
              <a:t>Promover la disponibilidad y el acceso a libros y otros materiales de lectura y escritura en espacios y tiempos escolares y extraescolares.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C4E93D-76DF-4211-904A-EC5878B03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529" y="410851"/>
            <a:ext cx="3736291" cy="301814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D5E6A9-A0FD-470C-8EE2-E081489E534F}"/>
              </a:ext>
            </a:extLst>
          </p:cNvPr>
          <p:cNvSpPr txBox="1"/>
          <p:nvPr/>
        </p:nvSpPr>
        <p:spPr>
          <a:xfrm>
            <a:off x="5347097" y="3880575"/>
            <a:ext cx="60936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/>
              <a:t>BILINGÜISMO </a:t>
            </a:r>
          </a:p>
          <a:p>
            <a:r>
              <a:rPr lang="es-CO" sz="1800" dirty="0"/>
              <a:t>Podrá implementarse de diversas maneras, se entiende que no se restringe la enseñanza de una segunda lengua como el inglés, sino que ceñida a los criterios de etnoeducación de acuerdo al contexto; se busca el mejoramiento de los niveles de competencia comunicativa en la lengua inglesa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06ACCCB-BA2F-4CAC-BA68-CC498508A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12" y="3880575"/>
            <a:ext cx="3584448" cy="24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88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145F0E9-B485-49F3-BE2D-A800EE59FF62}"/>
              </a:ext>
            </a:extLst>
          </p:cNvPr>
          <p:cNvSpPr txBox="1"/>
          <p:nvPr/>
        </p:nvSpPr>
        <p:spPr>
          <a:xfrm>
            <a:off x="631031" y="842962"/>
            <a:ext cx="1092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IMPLEMENTACIÓN DE LA JORNADA ESCOLAR COMPLEMENTARIA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F15683-329E-45FE-9770-81099195C165}"/>
              </a:ext>
            </a:extLst>
          </p:cNvPr>
          <p:cNvSpPr txBox="1"/>
          <p:nvPr/>
        </p:nvSpPr>
        <p:spPr>
          <a:xfrm>
            <a:off x="742950" y="2071688"/>
            <a:ext cx="961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Conocimiento del contexto: características, necesidades e intereses.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Diálogo constructivo: Docentes de la IE y los talleristas.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Intervención de los talleristas: actividades enfoque artístico, cultural, científico, tecnológico.</a:t>
            </a: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2BDFCF-9BD4-42B9-8DAB-A71C1C39E8B5}"/>
              </a:ext>
            </a:extLst>
          </p:cNvPr>
          <p:cNvSpPr txBox="1"/>
          <p:nvPr/>
        </p:nvSpPr>
        <p:spPr>
          <a:xfrm>
            <a:off x="742950" y="3272017"/>
            <a:ext cx="1017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INTESIDAD DE LA ESTRATEGIAS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9736D8-8CDE-431E-97C9-97BAB2D8B106}"/>
              </a:ext>
            </a:extLst>
          </p:cNvPr>
          <p:cNvSpPr txBox="1"/>
          <p:nvPr/>
        </p:nvSpPr>
        <p:spPr>
          <a:xfrm>
            <a:off x="971550" y="3929063"/>
            <a:ext cx="5124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La JEC tendrá una intensidad horaria que podrá ir entre 5 y 9 horas semanales.</a:t>
            </a:r>
          </a:p>
          <a:p>
            <a:r>
              <a:rPr lang="es-CO" dirty="0"/>
              <a:t>El horario puede variar dependiendo la jornada de los estudiantes. </a:t>
            </a:r>
          </a:p>
          <a:p>
            <a:r>
              <a:rPr lang="es-CO" dirty="0"/>
              <a:t>Considerando que se debe desarrollar en la jornada contraria a la escolar.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FC000F-8E41-4AD3-84B6-F08F1AF6856E}"/>
              </a:ext>
            </a:extLst>
          </p:cNvPr>
          <p:cNvSpPr txBox="1"/>
          <p:nvPr/>
        </p:nvSpPr>
        <p:spPr>
          <a:xfrm>
            <a:off x="6615114" y="4314825"/>
            <a:ext cx="472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Se propone un mínimo de 25 estudiantes.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2857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EEE2129-D335-4F20-87DB-F1DDEC00EAD1}"/>
              </a:ext>
            </a:extLst>
          </p:cNvPr>
          <p:cNvSpPr txBox="1"/>
          <p:nvPr/>
        </p:nvSpPr>
        <p:spPr>
          <a:xfrm>
            <a:off x="457200" y="1042988"/>
            <a:ext cx="961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/>
              <a:t>Criterios para definir la focalización y la cobertura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6A32BB-42FD-4227-9B30-1D83D73059C2}"/>
              </a:ext>
            </a:extLst>
          </p:cNvPr>
          <p:cNvSpPr txBox="1"/>
          <p:nvPr/>
        </p:nvSpPr>
        <p:spPr>
          <a:xfrm>
            <a:off x="685799" y="1971675"/>
            <a:ext cx="5872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IE con bajo logro.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Estudiantes con dificultades académicas (matemáticas-lenguaje)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NNJA en riesgo de deserción, población extrema vulnerabilidad- trabajo infantil entre otras.</a:t>
            </a:r>
          </a:p>
        </p:txBody>
      </p:sp>
    </p:spTree>
    <p:extLst>
      <p:ext uri="{BB962C8B-B14F-4D97-AF65-F5344CB8AC3E}">
        <p14:creationId xmlns:p14="http://schemas.microsoft.com/office/powerpoint/2010/main" val="414969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AEB32C-190E-4F2E-A826-8BD40E45C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3" y="1799938"/>
            <a:ext cx="8743950" cy="411537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C5924B-ADC7-4B55-862C-4F75E5D6D372}"/>
              </a:ext>
            </a:extLst>
          </p:cNvPr>
          <p:cNvSpPr txBox="1"/>
          <p:nvPr/>
        </p:nvSpPr>
        <p:spPr>
          <a:xfrm>
            <a:off x="828675" y="728663"/>
            <a:ext cx="96154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pPr algn="ctr"/>
            <a:r>
              <a:rPr lang="es-CO" sz="3200" dirty="0"/>
              <a:t>DESCRPCIÓN DE LAS FASES DE IMPLEMENTACIÓN DE LA JEC</a:t>
            </a:r>
          </a:p>
        </p:txBody>
      </p:sp>
    </p:spTree>
    <p:extLst>
      <p:ext uri="{BB962C8B-B14F-4D97-AF65-F5344CB8AC3E}">
        <p14:creationId xmlns:p14="http://schemas.microsoft.com/office/powerpoint/2010/main" val="313266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a importancia de dar gracias">
            <a:extLst>
              <a:ext uri="{FF2B5EF4-FFF2-40B4-BE49-F238E27FC236}">
                <a16:creationId xmlns:a16="http://schemas.microsoft.com/office/drawing/2014/main" id="{0D320F4E-3C90-4899-B383-8F780FE5D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49" y="1078171"/>
            <a:ext cx="9894629" cy="49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12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8FF0F-5808-4578-A847-32E569028009}"/>
              </a:ext>
            </a:extLst>
          </p:cNvPr>
          <p:cNvSpPr txBox="1">
            <a:spLocks/>
          </p:cNvSpPr>
          <p:nvPr/>
        </p:nvSpPr>
        <p:spPr>
          <a:xfrm>
            <a:off x="695325" y="950913"/>
            <a:ext cx="10550236" cy="13805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/>
              <a:t>JORNADA ESCOLAR COMPLEMENTARIA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4E04168-0D2F-4B8D-926B-A1938BD87695}"/>
              </a:ext>
            </a:extLst>
          </p:cNvPr>
          <p:cNvSpPr txBox="1">
            <a:spLocks/>
          </p:cNvSpPr>
          <p:nvPr/>
        </p:nvSpPr>
        <p:spPr>
          <a:xfrm>
            <a:off x="695325" y="2514601"/>
            <a:ext cx="5154322" cy="3635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Es una estrategia de permanencia en el sistema educativo.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Se implementa durante el año lectivo, en horario contrario a la jornada escolar y pretende la generación de espacios de aprendizaje que pueden desarrollarse dentro o fuera de las instituciones educativas.</a:t>
            </a:r>
          </a:p>
        </p:txBody>
      </p:sp>
      <p:pic>
        <p:nvPicPr>
          <p:cNvPr id="1032" name="Picture 8" descr="La ciudad que se merecen niños y niñas - Coworkids Pamplona">
            <a:extLst>
              <a:ext uri="{FF2B5EF4-FFF2-40B4-BE49-F238E27FC236}">
                <a16:creationId xmlns:a16="http://schemas.microsoft.com/office/drawing/2014/main" id="{DF168F9F-CDE4-4A07-B984-EBAC989AD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43" y="2514601"/>
            <a:ext cx="6096001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6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286B63-3FEE-4D0D-B3D1-9225D8D4D0E9}"/>
              </a:ext>
            </a:extLst>
          </p:cNvPr>
          <p:cNvSpPr txBox="1"/>
          <p:nvPr/>
        </p:nvSpPr>
        <p:spPr>
          <a:xfrm>
            <a:off x="317897" y="1397675"/>
            <a:ext cx="51827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Esta estrategia se ha posicionado como un espacio en el que se articulan los procesos de aprendizaje y desarrollo integral de los estudiantes a través de actividades lúdico-pedagógicas que se reconocen los saberes propios, las prácticas culturales, deportivas, artísticas, científicas y ambientales entendiendo a los niños, las niñas y los jóvenes como sujetos de derechos, críticos, participativos y propositivos.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4F6DF4-1196-44AE-8A72-1BBAFF86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425" y="576775"/>
            <a:ext cx="5078437" cy="48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6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C61C9A-0402-4780-A136-ADD145BB77D7}"/>
              </a:ext>
            </a:extLst>
          </p:cNvPr>
          <p:cNvSpPr txBox="1"/>
          <p:nvPr/>
        </p:nvSpPr>
        <p:spPr>
          <a:xfrm>
            <a:off x="617934" y="1119873"/>
            <a:ext cx="7954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Logros asociados a la implementación de las jornadas escolares complementarias.</a:t>
            </a:r>
          </a:p>
        </p:txBody>
      </p:sp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73D7A958-207C-43AB-B78C-7073622F6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060880"/>
              </p:ext>
            </p:extLst>
          </p:nvPr>
        </p:nvGraphicFramePr>
        <p:xfrm>
          <a:off x="800101" y="1578855"/>
          <a:ext cx="9760412" cy="18501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38559">
                  <a:extLst>
                    <a:ext uri="{9D8B030D-6E8A-4147-A177-3AD203B41FA5}">
                      <a16:colId xmlns:a16="http://schemas.microsoft.com/office/drawing/2014/main" val="688510864"/>
                    </a:ext>
                  </a:extLst>
                </a:gridCol>
                <a:gridCol w="5221853">
                  <a:extLst>
                    <a:ext uri="{9D8B030D-6E8A-4147-A177-3AD203B41FA5}">
                      <a16:colId xmlns:a16="http://schemas.microsoft.com/office/drawing/2014/main" val="4211294050"/>
                    </a:ext>
                  </a:extLst>
                </a:gridCol>
              </a:tblGrid>
              <a:tr h="370029">
                <a:tc>
                  <a:txBody>
                    <a:bodyPr/>
                    <a:lstStyle/>
                    <a:p>
                      <a:r>
                        <a:rPr lang="es-CO" dirty="0"/>
                        <a:t>ACADÉMICAS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SOCIALES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300035"/>
                  </a:ext>
                </a:extLst>
              </a:tr>
              <a:tr h="370029">
                <a:tc>
                  <a:txBody>
                    <a:bodyPr/>
                    <a:lstStyle/>
                    <a:p>
                      <a:r>
                        <a:rPr lang="es-CO" dirty="0"/>
                        <a:t>Actitud positiva ante el colegio.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Menos niveles de indisciplina.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201435"/>
                  </a:ext>
                </a:extLst>
              </a:tr>
              <a:tr h="370029">
                <a:tc>
                  <a:txBody>
                    <a:bodyPr/>
                    <a:lstStyle/>
                    <a:p>
                      <a:r>
                        <a:rPr lang="es-CO" dirty="0"/>
                        <a:t>Disminución en tasas de deserción escolar.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Mayor sociabilidad.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061120"/>
                  </a:ext>
                </a:extLst>
              </a:tr>
              <a:tr h="370029">
                <a:tc>
                  <a:txBody>
                    <a:bodyPr/>
                    <a:lstStyle/>
                    <a:p>
                      <a:r>
                        <a:rPr lang="es-CO" dirty="0"/>
                        <a:t>Mejores resultados en las pruebas.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Mejoramiento de la autoestima.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460685"/>
                  </a:ext>
                </a:extLst>
              </a:tr>
              <a:tr h="370029">
                <a:tc>
                  <a:txBody>
                    <a:bodyPr/>
                    <a:lstStyle/>
                    <a:p>
                      <a:r>
                        <a:rPr lang="es-CO" dirty="0"/>
                        <a:t>Mayor aspiración educativa.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Menores niveles de depresión y ansiedad.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41772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5B98D4D-6282-43D2-92E8-503FE4482739}"/>
              </a:ext>
            </a:extLst>
          </p:cNvPr>
          <p:cNvSpPr txBox="1"/>
          <p:nvPr/>
        </p:nvSpPr>
        <p:spPr>
          <a:xfrm>
            <a:off x="885827" y="3677822"/>
            <a:ext cx="6044418" cy="230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Adicionalmente</a:t>
            </a:r>
          </a:p>
          <a:p>
            <a:r>
              <a:rPr lang="es-CO" dirty="0"/>
              <a:t>Reducción y prevención de comportamiento de riesgo, de la violencia, capacidad de resolución pacífica de los conflictos, la interrelación con compañeros y el núcleo familiar.</a:t>
            </a:r>
          </a:p>
          <a:p>
            <a:endParaRPr lang="es-CO" dirty="0"/>
          </a:p>
          <a:p>
            <a:r>
              <a:rPr lang="es-CO" dirty="0"/>
              <a:t>Las JEC se convierten en una  estructura que demuestra que es viable generar procesos de calidad en la comunidades vulnerables y de pobreza.</a:t>
            </a:r>
          </a:p>
        </p:txBody>
      </p:sp>
    </p:spTree>
    <p:extLst>
      <p:ext uri="{BB962C8B-B14F-4D97-AF65-F5344CB8AC3E}">
        <p14:creationId xmlns:p14="http://schemas.microsoft.com/office/powerpoint/2010/main" val="193709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E8A72-7D7F-4BDA-A982-C9045CDE2D3E}"/>
              </a:ext>
            </a:extLst>
          </p:cNvPr>
          <p:cNvSpPr txBox="1">
            <a:spLocks/>
          </p:cNvSpPr>
          <p:nvPr/>
        </p:nvSpPr>
        <p:spPr>
          <a:xfrm>
            <a:off x="957263" y="636588"/>
            <a:ext cx="3629025" cy="1352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/>
              <a:t>OBJETIVOS 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8AB49A9-AF8E-4974-9CFA-75EFE3CCCF83}"/>
              </a:ext>
            </a:extLst>
          </p:cNvPr>
          <p:cNvSpPr txBox="1"/>
          <p:nvPr/>
        </p:nvSpPr>
        <p:spPr>
          <a:xfrm>
            <a:off x="632222" y="1989427"/>
            <a:ext cx="90832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000" dirty="0"/>
              <a:t>Necesaria la articulación con organizaciones sociales culturales.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000" dirty="0"/>
              <a:t>“Contribuir al adecuado desarrollo integral físico, cognitivo, social emocional de los niños, niñas y jóvenes, en el marco de los procesos que permitan la incorporación de otros entornos de aprendizaje más allá del sistema escolar”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000" dirty="0"/>
              <a:t>Disminuir los riesgos de vulnerabilidad.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000" dirty="0"/>
              <a:t>Mejorar la calidad de aprendizaje.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000" dirty="0"/>
              <a:t>Brindar ambientes de aprendizaje que ofrezcan oportunidades para el conocimiento.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000" dirty="0"/>
              <a:t>Incentivar en prácticas culturales que se orienten al respeto y la sana convivencia.</a:t>
            </a:r>
          </a:p>
        </p:txBody>
      </p:sp>
    </p:spTree>
    <p:extLst>
      <p:ext uri="{BB962C8B-B14F-4D97-AF65-F5344CB8AC3E}">
        <p14:creationId xmlns:p14="http://schemas.microsoft.com/office/powerpoint/2010/main" val="1590243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3B1F57-EFE6-4CF6-B193-D00112450798}"/>
              </a:ext>
            </a:extLst>
          </p:cNvPr>
          <p:cNvSpPr txBox="1"/>
          <p:nvPr/>
        </p:nvSpPr>
        <p:spPr>
          <a:xfrm>
            <a:off x="1042987" y="1587877"/>
            <a:ext cx="805457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O" sz="2800" dirty="0"/>
              <a:t>RED DE ALIADOS                 SOPORTE</a:t>
            </a:r>
          </a:p>
          <a:p>
            <a:endParaRPr lang="es-CO" sz="2800" dirty="0"/>
          </a:p>
          <a:p>
            <a:pPr marL="0" indent="0">
              <a:buNone/>
            </a:pPr>
            <a:endParaRPr lang="es-CO" sz="2800" dirty="0"/>
          </a:p>
          <a:p>
            <a:pPr marL="0" indent="0">
              <a:buNone/>
            </a:pPr>
            <a:r>
              <a:rPr lang="es-CO" sz="2800" dirty="0"/>
              <a:t>Ajustarse a las necesidades y posibilidades educativas </a:t>
            </a:r>
          </a:p>
          <a:p>
            <a:pPr marL="0" indent="0">
              <a:buNone/>
            </a:pPr>
            <a:r>
              <a:rPr lang="es-CO" sz="2800" dirty="0"/>
              <a:t>                               interpretación CONTEXT EDUCATIVO</a:t>
            </a:r>
          </a:p>
          <a:p>
            <a:pPr marL="0" indent="0">
              <a:buNone/>
            </a:pPr>
            <a:endParaRPr lang="es-CO" sz="2800" dirty="0"/>
          </a:p>
          <a:p>
            <a:pPr marL="0" indent="0">
              <a:buNone/>
            </a:pPr>
            <a:endParaRPr lang="es-CO" sz="2800" dirty="0"/>
          </a:p>
          <a:p>
            <a:pPr marL="0" indent="0">
              <a:buNone/>
            </a:pPr>
            <a:r>
              <a:rPr lang="es-CO" sz="2800" dirty="0"/>
              <a:t>Se define las posibilidades institucionales, vínculos, alcances pedagógicos de implementación.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A0A641-77BC-44F4-938A-5FE67717BC51}"/>
              </a:ext>
            </a:extLst>
          </p:cNvPr>
          <p:cNvSpPr txBox="1"/>
          <p:nvPr/>
        </p:nvSpPr>
        <p:spPr>
          <a:xfrm>
            <a:off x="7004448" y="686872"/>
            <a:ext cx="4411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dirty="0"/>
              <a:t>DESCRIPCIÓN DE LAS JEC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B2BBC8E4-D1EA-4666-A077-257EAF0D1CDB}"/>
              </a:ext>
            </a:extLst>
          </p:cNvPr>
          <p:cNvSpPr/>
          <p:nvPr/>
        </p:nvSpPr>
        <p:spPr>
          <a:xfrm>
            <a:off x="3829050" y="1587877"/>
            <a:ext cx="842963" cy="555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5F200E10-76F6-4CEF-9900-7B1E7A77698C}"/>
              </a:ext>
            </a:extLst>
          </p:cNvPr>
          <p:cNvSpPr/>
          <p:nvPr/>
        </p:nvSpPr>
        <p:spPr>
          <a:xfrm>
            <a:off x="1800225" y="2143125"/>
            <a:ext cx="442913" cy="742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4295178C-E9D9-490D-8DEE-07A4CDF8581A}"/>
              </a:ext>
            </a:extLst>
          </p:cNvPr>
          <p:cNvCxnSpPr/>
          <p:nvPr/>
        </p:nvCxnSpPr>
        <p:spPr>
          <a:xfrm rot="16200000" flipH="1">
            <a:off x="5034558" y="3900041"/>
            <a:ext cx="771525" cy="6715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0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355CB-39D2-4754-A513-DEB8A3AFEC78}"/>
              </a:ext>
            </a:extLst>
          </p:cNvPr>
          <p:cNvSpPr txBox="1">
            <a:spLocks/>
          </p:cNvSpPr>
          <p:nvPr/>
        </p:nvSpPr>
        <p:spPr>
          <a:xfrm>
            <a:off x="323850" y="893762"/>
            <a:ext cx="10467109" cy="13528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/>
              <a:t>MARCO NORMATIVO</a:t>
            </a:r>
            <a:endParaRPr lang="es-CO" dirty="0"/>
          </a:p>
        </p:txBody>
      </p:sp>
      <p:pic>
        <p:nvPicPr>
          <p:cNvPr id="3" name="Marcador de contenido 4">
            <a:extLst>
              <a:ext uri="{FF2B5EF4-FFF2-40B4-BE49-F238E27FC236}">
                <a16:creationId xmlns:a16="http://schemas.microsoft.com/office/drawing/2014/main" id="{F1B08EBB-3782-49FA-8D5D-AFF1BC331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673102"/>
            <a:ext cx="4686299" cy="48227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94BF178-D33C-4420-8D7E-D1F4FE40B730}"/>
              </a:ext>
            </a:extLst>
          </p:cNvPr>
          <p:cNvSpPr txBox="1"/>
          <p:nvPr/>
        </p:nvSpPr>
        <p:spPr>
          <a:xfrm>
            <a:off x="5762952" y="335845"/>
            <a:ext cx="61965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Las JEC se establecen desde 1999 mediante la ley 508 del 29 de julio (PND 1999-2002) “Cambio para construir la paz”</a:t>
            </a:r>
          </a:p>
          <a:p>
            <a:r>
              <a:rPr lang="es-CO" dirty="0"/>
              <a:t>Financiación por medio de las cajas de compensación y recursos provenientes del FOVIS</a:t>
            </a:r>
          </a:p>
          <a:p>
            <a:r>
              <a:rPr lang="es-CO" dirty="0"/>
              <a:t>Posteriormente, son reglamentadas por los Decretos 348 de 2000 (beneficiarios, población </a:t>
            </a:r>
            <a:r>
              <a:rPr lang="es-CO" dirty="0" err="1"/>
              <a:t>extraedad</a:t>
            </a:r>
            <a:r>
              <a:rPr lang="es-CO" dirty="0"/>
              <a:t> y estudiantes educación básica) y 1729 de 2008  fondo para la atención integral a la niñez y jornada escolar complementaria (</a:t>
            </a:r>
            <a:r>
              <a:rPr lang="es-CO" dirty="0" err="1"/>
              <a:t>foniñez</a:t>
            </a:r>
            <a:r>
              <a:rPr lang="es-CO" dirty="0"/>
              <a:t>). </a:t>
            </a:r>
          </a:p>
          <a:p>
            <a:r>
              <a:rPr lang="es-CO" dirty="0"/>
              <a:t>Leyes 633 de 2000 y 789 de 2002 en donde se formalizan las fuentes de financiación.</a:t>
            </a:r>
          </a:p>
          <a:p>
            <a:r>
              <a:rPr lang="es-CO" dirty="0"/>
              <a:t>El Decreto 2405 de 1999 (Art. 6 la cantidad y el tipo de organizaciones que pueden celebrar los convenios: ICBF, cajas de compensación familiar, gobiernos departamentales, municipales, ONG)</a:t>
            </a:r>
          </a:p>
          <a:p>
            <a:r>
              <a:rPr lang="es-CO" dirty="0"/>
              <a:t>Circular externa MEN 29 mayo de 2009 establece intensidad horaria (40 horas semanales) y las cuatro modalidades </a:t>
            </a:r>
          </a:p>
          <a:p>
            <a:r>
              <a:rPr lang="es-CO" dirty="0"/>
              <a:t>Circular externa MEN No. 5 del 17 de febrero de 2011 se especializa en el carácter lúdico de la estrategia intensidad horaria que puede ir de 5 a 9 horas semanales, fortalecimiento de áreas del conocimiento, comités regionales, población en situación de emergencia invernal y plan de lectura y bilingüismo.</a:t>
            </a:r>
          </a:p>
          <a:p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30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7570C-1C22-49C5-9990-D45F855C22C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2974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/>
              <a:t>ENFOQUE PEDAGÓGICO CULTURAL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BD6C5F-BF17-4159-9BC7-E059B338D2D7}"/>
              </a:ext>
            </a:extLst>
          </p:cNvPr>
          <p:cNvSpPr txBox="1">
            <a:spLocks/>
          </p:cNvSpPr>
          <p:nvPr/>
        </p:nvSpPr>
        <p:spPr>
          <a:xfrm>
            <a:off x="644236" y="1455592"/>
            <a:ext cx="10480964" cy="4292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/>
              <a:t>Oportunidad que tienen los estudiantes de interactuar en espacios dinámicos, con situaciones estimulantes e involucrándose con experiencias que les permitan la exploración de su contexto comunitario y cultural.</a:t>
            </a:r>
          </a:p>
          <a:p>
            <a:r>
              <a:rPr lang="es-CO"/>
              <a:t>Desde la “pedagogía activa” los múltiples lenguajes que se ponen en juego alrededor de actividades artísticas, culturales y científicas estimulan el pensamiento y el razonamiento creativo.</a:t>
            </a:r>
          </a:p>
          <a:p>
            <a:r>
              <a:rPr lang="es-CO"/>
              <a:t>Alrededor de la noción “Lenguajes lúdico-creativos” los estudiantes tienen las posibilidad de experimentar, proponer y crear expresiones idiosincráticas relacionadas con sus deseos, sueños y expectativas.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765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64F4B79-53B3-4DBB-B300-DBB61B7968D8}"/>
              </a:ext>
            </a:extLst>
          </p:cNvPr>
          <p:cNvSpPr txBox="1">
            <a:spLocks/>
          </p:cNvSpPr>
          <p:nvPr/>
        </p:nvSpPr>
        <p:spPr>
          <a:xfrm>
            <a:off x="838200" y="689317"/>
            <a:ext cx="10515600" cy="54876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dirty="0"/>
              <a:t>Cuatro son los principios esenciales que  orientan los talleres y   actividades que desarrollan los facilitadores.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i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i="1" dirty="0">
                <a:solidFill>
                  <a:srgbClr val="00B050"/>
                </a:solidFill>
              </a:rPr>
              <a:t>Sujetos de aprendizaje        </a:t>
            </a:r>
            <a:r>
              <a:rPr lang="es-CO" sz="2400" i="1" dirty="0">
                <a:solidFill>
                  <a:srgbClr val="00B050"/>
                </a:solidFill>
              </a:rPr>
              <a:t>artífices en la construcción de su conocimiento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400" i="1" dirty="0">
                <a:solidFill>
                  <a:srgbClr val="00B050"/>
                </a:solidFill>
              </a:rPr>
              <a:t>                                                         tienen experiencias y saberes previos.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O" i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CO" i="1" dirty="0">
                <a:solidFill>
                  <a:srgbClr val="00B050"/>
                </a:solidFill>
              </a:rPr>
              <a:t>Mediaciones                         </a:t>
            </a:r>
            <a:r>
              <a:rPr lang="es-CO" sz="2400" i="1" dirty="0">
                <a:solidFill>
                  <a:srgbClr val="00B050"/>
                </a:solidFill>
              </a:rPr>
              <a:t>propuestas de aprendizaje retadoras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400" i="1" dirty="0">
                <a:solidFill>
                  <a:srgbClr val="00B050"/>
                </a:solidFill>
              </a:rPr>
              <a:t>                                                        orientadas a la consecución de metas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400" i="1" dirty="0">
                <a:solidFill>
                  <a:srgbClr val="00B050"/>
                </a:solidFill>
              </a:rPr>
              <a:t>                                                        por medio de la implementaciones 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O" sz="2400" i="1" dirty="0">
                <a:solidFill>
                  <a:srgbClr val="00B050"/>
                </a:solidFill>
              </a:rPr>
              <a:t>                                                        lenguajes lúdicos.</a:t>
            </a:r>
            <a:endParaRPr lang="es-CO" sz="2400" dirty="0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791556FE-8205-4025-BD55-F51ADB83780C}"/>
              </a:ext>
            </a:extLst>
          </p:cNvPr>
          <p:cNvSpPr/>
          <p:nvPr/>
        </p:nvSpPr>
        <p:spPr>
          <a:xfrm>
            <a:off x="3164681" y="3671888"/>
            <a:ext cx="871538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677D558A-E1E7-44AB-8F61-1E13B8923ABF}"/>
              </a:ext>
            </a:extLst>
          </p:cNvPr>
          <p:cNvSpPr/>
          <p:nvPr/>
        </p:nvSpPr>
        <p:spPr>
          <a:xfrm>
            <a:off x="4036219" y="2486025"/>
            <a:ext cx="50006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2838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5259</TotalTime>
  <Words>1220</Words>
  <Application>Microsoft Office PowerPoint</Application>
  <PresentationFormat>Panorámica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Tunja la capital que nos une</dc:title>
  <dc:creator>Brandon Parra</dc:creator>
  <cp:lastModifiedBy>Sonia Milena Mesa jimenez</cp:lastModifiedBy>
  <cp:revision>741</cp:revision>
  <dcterms:created xsi:type="dcterms:W3CDTF">2021-02-12T16:14:10Z</dcterms:created>
  <dcterms:modified xsi:type="dcterms:W3CDTF">2023-05-11T13:04:29Z</dcterms:modified>
</cp:coreProperties>
</file>