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7" r:id="rId20"/>
    <p:sldId id="273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eidy%20pc%20hp\IERS\Estadisticas%20R.A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eidy%20pc%20hp\IERS\Estadisticas%20R.A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IDY\Downloads\Estadisticas%20R.A%20202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 b="1" dirty="0"/>
              <a:t>PERDIDA POR CURSO Y CANTIDAD DE MATERIAS 6°</a:t>
            </a:r>
          </a:p>
        </c:rich>
      </c:tx>
      <c:layout>
        <c:manualLayout>
          <c:xMode val="edge"/>
          <c:yMode val="edge"/>
          <c:x val="0.30324575728695041"/>
          <c:y val="9.212018783088691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'4° Periodo (2)'!$A$5</c:f>
              <c:strCache>
                <c:ptCount val="1"/>
                <c:pt idx="0">
                  <c:v>6 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'4° Periodo (2)'!$B$4:$E$4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(2)'!$B$5:$E$5</c:f>
              <c:numCache>
                <c:formatCode>General</c:formatCode>
                <c:ptCount val="4"/>
                <c:pt idx="0">
                  <c:v>9</c:v>
                </c:pt>
                <c:pt idx="1">
                  <c:v>5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6C-4C5F-B8E9-584DAA71C84E}"/>
            </c:ext>
          </c:extLst>
        </c:ser>
        <c:ser>
          <c:idx val="1"/>
          <c:order val="1"/>
          <c:tx>
            <c:strRef>
              <c:f>'4° Periodo (2)'!$A$6</c:f>
              <c:strCache>
                <c:ptCount val="1"/>
                <c:pt idx="0">
                  <c:v>6 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'4° Periodo (2)'!$B$4:$E$4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(2)'!$B$6:$E$6</c:f>
              <c:numCache>
                <c:formatCode>General</c:formatCode>
                <c:ptCount val="4"/>
                <c:pt idx="0">
                  <c:v>4</c:v>
                </c:pt>
                <c:pt idx="1">
                  <c:v>0</c:v>
                </c:pt>
                <c:pt idx="2">
                  <c:v>3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6C-4C5F-B8E9-584DAA71C84E}"/>
            </c:ext>
          </c:extLst>
        </c:ser>
        <c:ser>
          <c:idx val="2"/>
          <c:order val="2"/>
          <c:tx>
            <c:strRef>
              <c:f>'4° Periodo (2)'!$A$7</c:f>
              <c:strCache>
                <c:ptCount val="1"/>
                <c:pt idx="0">
                  <c:v>6C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'4° Periodo (2)'!$B$4:$E$4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(2)'!$B$7:$E$7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6C-4C5F-B8E9-584DAA71C84E}"/>
            </c:ext>
          </c:extLst>
        </c:ser>
        <c:ser>
          <c:idx val="3"/>
          <c:order val="3"/>
          <c:tx>
            <c:strRef>
              <c:f>'4° Periodo (2)'!$A$8</c:f>
              <c:strCache>
                <c:ptCount val="1"/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'4° Periodo (2)'!$B$8:$E$8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896C-4C5F-B8E9-584DAA71C8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81821071"/>
        <c:axId val="1481818575"/>
        <c:axId val="0"/>
      </c:bar3DChart>
      <c:catAx>
        <c:axId val="1481821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81818575"/>
        <c:crosses val="autoZero"/>
        <c:auto val="1"/>
        <c:lblAlgn val="ctr"/>
        <c:lblOffset val="100"/>
        <c:noMultiLvlLbl val="0"/>
      </c:catAx>
      <c:valAx>
        <c:axId val="1481818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81821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275043744531934"/>
          <c:y val="0.89409667541557303"/>
          <c:w val="0.2950546806649169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PORCENTAJE PERDIDA 9°</a:t>
            </a:r>
          </a:p>
        </c:rich>
      </c:tx>
      <c:layout>
        <c:manualLayout>
          <c:xMode val="edge"/>
          <c:yMode val="edge"/>
          <c:x val="0.49846104418712744"/>
          <c:y val="1.8191998278206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'4° Periodo (2)'!$A$65</c:f>
              <c:strCache>
                <c:ptCount val="1"/>
                <c:pt idx="0">
                  <c:v>PORCENTAJE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531-4C66-8098-6ABC5D4D4B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531-4C66-8098-6ABC5D4D4B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531-4C66-8098-6ABC5D4D4B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531-4C66-8098-6ABC5D4D4BD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531-4C66-8098-6ABC5D4D4BD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7531-4C66-8098-6ABC5D4D4BD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7531-4C66-8098-6ABC5D4D4BD2}"/>
                </c:ext>
              </c:extLst>
            </c:dLbl>
            <c:dLbl>
              <c:idx val="3"/>
              <c:layout>
                <c:manualLayout>
                  <c:x val="0.05"/>
                  <c:y val="1.38888888888888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531-4C66-8098-6ABC5D4D4B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'4° Periodo (2)'!$B$53:$E$53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(2)'!$B$65:$E$65</c:f>
              <c:numCache>
                <c:formatCode>0.00%</c:formatCode>
                <c:ptCount val="4"/>
                <c:pt idx="0">
                  <c:v>0.17307692307692307</c:v>
                </c:pt>
                <c:pt idx="1">
                  <c:v>5.7692307692307696E-2</c:v>
                </c:pt>
                <c:pt idx="2">
                  <c:v>7.6923076923076927E-2</c:v>
                </c:pt>
                <c:pt idx="3">
                  <c:v>0.69230769230769229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31-4C66-8098-6ABC5D4D4BD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CO" sz="2000" b="1" i="0" baseline="0">
                <a:effectLst/>
              </a:rPr>
              <a:t>PERDIDA POR CURSO Y CANTIDAD DE MATERIAS 9°</a:t>
            </a:r>
            <a:endParaRPr lang="es-CO" sz="2000">
              <a:effectLst/>
            </a:endParaRPr>
          </a:p>
        </c:rich>
      </c:tx>
      <c:layout>
        <c:manualLayout>
          <c:xMode val="edge"/>
          <c:yMode val="edge"/>
          <c:x val="0.32493574142496801"/>
          <c:y val="1.60391984297823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'4° Periodo (2)'!$A$54</c:f>
              <c:strCache>
                <c:ptCount val="1"/>
                <c:pt idx="0">
                  <c:v>9 A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(2)'!$B$53:$E$53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(2)'!$B$54:$E$54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B-4D74-A515-40C59DB81AB0}"/>
            </c:ext>
          </c:extLst>
        </c:ser>
        <c:ser>
          <c:idx val="1"/>
          <c:order val="1"/>
          <c:tx>
            <c:strRef>
              <c:f>'4° Periodo (2)'!$A$55</c:f>
              <c:strCache>
                <c:ptCount val="1"/>
                <c:pt idx="0">
                  <c:v>9 B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(2)'!$B$53:$E$53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(2)'!$B$55:$E$55</c:f>
              <c:numCache>
                <c:formatCode>General</c:formatCode>
                <c:ptCount val="4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7B-4D74-A515-40C59DB81A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79818015"/>
        <c:axId val="1379817183"/>
        <c:axId val="0"/>
      </c:bar3DChart>
      <c:catAx>
        <c:axId val="1379818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79817183"/>
        <c:crosses val="autoZero"/>
        <c:auto val="1"/>
        <c:lblAlgn val="ctr"/>
        <c:lblOffset val="100"/>
        <c:noMultiLvlLbl val="0"/>
      </c:catAx>
      <c:valAx>
        <c:axId val="1379817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79818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PERDIDA POR ÁREAS GRADO 9°</a:t>
            </a:r>
          </a:p>
        </c:rich>
      </c:tx>
      <c:layout>
        <c:manualLayout>
          <c:xMode val="edge"/>
          <c:yMode val="edge"/>
          <c:x val="0.66178030769771989"/>
          <c:y val="1.73194768427002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894495102987367E-2"/>
          <c:y val="0.10701271754183438"/>
          <c:w val="0.93643898021873284"/>
          <c:h val="0.748674275871991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'Por áreas'!$A$33</c:f>
              <c:strCache>
                <c:ptCount val="1"/>
                <c:pt idx="0">
                  <c:v>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'Por áreas'!$B$29:$K$29</c:f>
              <c:strCache>
                <c:ptCount val="10"/>
                <c:pt idx="0">
                  <c:v>CN</c:v>
                </c:pt>
                <c:pt idx="1">
                  <c:v>CSO</c:v>
                </c:pt>
                <c:pt idx="2">
                  <c:v>ART</c:v>
                </c:pt>
                <c:pt idx="3">
                  <c:v>EFI</c:v>
                </c:pt>
                <c:pt idx="4">
                  <c:v>REL</c:v>
                </c:pt>
                <c:pt idx="5">
                  <c:v>LC</c:v>
                </c:pt>
                <c:pt idx="6">
                  <c:v>ING</c:v>
                </c:pt>
                <c:pt idx="7">
                  <c:v>MAT</c:v>
                </c:pt>
                <c:pt idx="8">
                  <c:v>TEI</c:v>
                </c:pt>
                <c:pt idx="9">
                  <c:v>EMP</c:v>
                </c:pt>
              </c:strCache>
            </c:strRef>
          </c:cat>
          <c:val>
            <c:numRef>
              <c:f>'Por áreas'!$B$33:$K$33</c:f>
              <c:numCache>
                <c:formatCode>0.00%</c:formatCode>
                <c:ptCount val="10"/>
                <c:pt idx="0">
                  <c:v>3.8461538461538464E-2</c:v>
                </c:pt>
                <c:pt idx="1">
                  <c:v>1.9230769230769232E-2</c:v>
                </c:pt>
                <c:pt idx="2">
                  <c:v>5.7692307692307696E-2</c:v>
                </c:pt>
                <c:pt idx="3">
                  <c:v>1.9230769230769232E-2</c:v>
                </c:pt>
                <c:pt idx="4">
                  <c:v>9.6153846153846159E-2</c:v>
                </c:pt>
                <c:pt idx="5">
                  <c:v>9.6153846153846159E-2</c:v>
                </c:pt>
                <c:pt idx="6">
                  <c:v>7.6923076923076927E-2</c:v>
                </c:pt>
                <c:pt idx="7">
                  <c:v>0</c:v>
                </c:pt>
                <c:pt idx="8">
                  <c:v>3.8461538461538464E-2</c:v>
                </c:pt>
                <c:pt idx="9">
                  <c:v>0.17307692307692307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E5-4F0D-872A-691D7A28F4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21828080"/>
        <c:axId val="1198087872"/>
        <c:axId val="0"/>
      </c:bar3DChart>
      <c:catAx>
        <c:axId val="122182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98087872"/>
        <c:crosses val="autoZero"/>
        <c:auto val="1"/>
        <c:lblAlgn val="ctr"/>
        <c:lblOffset val="100"/>
        <c:noMultiLvlLbl val="0"/>
      </c:catAx>
      <c:valAx>
        <c:axId val="119808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21828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400"/>
              <a:t>PORCENTAJE</a:t>
            </a:r>
            <a:r>
              <a:rPr lang="es-CO" sz="2400" baseline="0"/>
              <a:t> PERDIDA </a:t>
            </a:r>
            <a:r>
              <a:rPr lang="es-CO" sz="2400"/>
              <a:t>10°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'4° Periodo (2)'!$A$72</c:f>
              <c:strCache>
                <c:ptCount val="1"/>
                <c:pt idx="0">
                  <c:v>10°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3A0-46CB-AED5-86B88C9F36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C3A0-46CB-AED5-86B88C9F36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C3A0-46CB-AED5-86B88C9F36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C3A0-46CB-AED5-86B88C9F367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C3A0-46CB-AED5-86B88C9F367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C3A0-46CB-AED5-86B88C9F367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C3A0-46CB-AED5-86B88C9F3674}"/>
                </c:ext>
              </c:extLst>
            </c:dLbl>
            <c:dLbl>
              <c:idx val="3"/>
              <c:layout>
                <c:manualLayout>
                  <c:x val="-2.5000000000000026E-2"/>
                  <c:y val="4.16666666666666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A0-46CB-AED5-86B88C9F36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'4° Periodo (2)'!$B$68:$E$68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(2)'!$B$72:$E$72</c:f>
              <c:numCache>
                <c:formatCode>0.00%</c:formatCode>
                <c:ptCount val="4"/>
                <c:pt idx="0">
                  <c:v>0.45238095238095238</c:v>
                </c:pt>
                <c:pt idx="1">
                  <c:v>7.1428571428571425E-2</c:v>
                </c:pt>
                <c:pt idx="2">
                  <c:v>7.1428571428571425E-2</c:v>
                </c:pt>
                <c:pt idx="3">
                  <c:v>0.35714285714285715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A0-46CB-AED5-86B88C9F367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/>
              <a:t>PERDIDA POR CURSO Y CANTIDAD DE MATERIAS 10  </a:t>
            </a:r>
          </a:p>
        </c:rich>
      </c:tx>
      <c:layout>
        <c:manualLayout>
          <c:xMode val="edge"/>
          <c:yMode val="edge"/>
          <c:x val="0.4356158641172394"/>
          <c:y val="9.142052559963677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1025371828521434E-2"/>
          <c:y val="0.2129004329004329"/>
          <c:w val="0.90286351706036749"/>
          <c:h val="0.5184483757712103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'4° Periodo (2)'!$A$70</c:f>
              <c:strCache>
                <c:ptCount val="1"/>
                <c:pt idx="0">
                  <c:v>10B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'4° Periodo (2)'!$B$68:$E$68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(2)'!$B$70:$E$70</c:f>
              <c:numCache>
                <c:formatCode>General</c:formatCode>
                <c:ptCount val="4"/>
                <c:pt idx="0">
                  <c:v>5</c:v>
                </c:pt>
                <c:pt idx="1">
                  <c:v>1</c:v>
                </c:pt>
                <c:pt idx="2">
                  <c:v>2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46-4867-B019-C53601DE55C3}"/>
            </c:ext>
          </c:extLst>
        </c:ser>
        <c:ser>
          <c:idx val="1"/>
          <c:order val="1"/>
          <c:tx>
            <c:strRef>
              <c:f>'4° Periodo (2)'!$A$69</c:f>
              <c:strCache>
                <c:ptCount val="1"/>
                <c:pt idx="0">
                  <c:v>10 A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'4° Periodo (2)'!$B$69:$E$69</c:f>
              <c:numCache>
                <c:formatCode>General</c:formatCode>
                <c:ptCount val="4"/>
                <c:pt idx="0">
                  <c:v>14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46-4867-B019-C53601DE55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7490864"/>
        <c:axId val="1083790512"/>
        <c:axId val="0"/>
      </c:bar3DChart>
      <c:catAx>
        <c:axId val="111749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83790512"/>
        <c:crosses val="autoZero"/>
        <c:auto val="1"/>
        <c:lblAlgn val="ctr"/>
        <c:lblOffset val="100"/>
        <c:noMultiLvlLbl val="0"/>
      </c:catAx>
      <c:valAx>
        <c:axId val="108379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17490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 b="1"/>
              <a:t>PERDIDA POR ÁREAS GRADO 10</a:t>
            </a:r>
          </a:p>
        </c:rich>
      </c:tx>
      <c:layout>
        <c:manualLayout>
          <c:xMode val="edge"/>
          <c:yMode val="edge"/>
          <c:x val="0.64598366428043641"/>
          <c:y val="1.32761448584208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'Por áreas'!$A$13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'Por áreas'!$B$6:$N$6</c:f>
              <c:strCache>
                <c:ptCount val="13"/>
                <c:pt idx="0">
                  <c:v>QUI</c:v>
                </c:pt>
                <c:pt idx="1">
                  <c:v>CSO</c:v>
                </c:pt>
                <c:pt idx="2">
                  <c:v>ART</c:v>
                </c:pt>
                <c:pt idx="3">
                  <c:v>EFI</c:v>
                </c:pt>
                <c:pt idx="4">
                  <c:v>ETI</c:v>
                </c:pt>
                <c:pt idx="5">
                  <c:v>LC</c:v>
                </c:pt>
                <c:pt idx="6">
                  <c:v>ING</c:v>
                </c:pt>
                <c:pt idx="7">
                  <c:v>MAT</c:v>
                </c:pt>
                <c:pt idx="8">
                  <c:v>TEI</c:v>
                </c:pt>
                <c:pt idx="9">
                  <c:v>FIL</c:v>
                </c:pt>
                <c:pt idx="10">
                  <c:v>FIS</c:v>
                </c:pt>
                <c:pt idx="11">
                  <c:v>EMP</c:v>
                </c:pt>
                <c:pt idx="12">
                  <c:v>MOD</c:v>
                </c:pt>
              </c:strCache>
            </c:strRef>
          </c:cat>
          <c:val>
            <c:numRef>
              <c:f>'Por áreas'!$B$13:$N$13</c:f>
              <c:numCache>
                <c:formatCode>General</c:formatCode>
                <c:ptCount val="13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16</c:v>
                </c:pt>
                <c:pt idx="6">
                  <c:v>6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39-4EFC-9654-D832D867621E}"/>
            </c:ext>
          </c:extLst>
        </c:ser>
        <c:ser>
          <c:idx val="1"/>
          <c:order val="1"/>
          <c:tx>
            <c:strRef>
              <c:f>'Por áreas'!$A$14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529729043196811E-3"/>
                  <c:y val="-7.0806105911578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39-4EFC-9654-D832D867621E}"/>
                </c:ext>
              </c:extLst>
            </c:dLbl>
            <c:dLbl>
              <c:idx val="1"/>
              <c:layout>
                <c:manualLayout>
                  <c:x val="-1.1529729043196811E-3"/>
                  <c:y val="-5.7529961053157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39-4EFC-9654-D832D867621E}"/>
                </c:ext>
              </c:extLst>
            </c:dLbl>
            <c:dLbl>
              <c:idx val="2"/>
              <c:layout>
                <c:manualLayout>
                  <c:x val="1.1529729043196389E-3"/>
                  <c:y val="-7.9656869150525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39-4EFC-9654-D832D867621E}"/>
                </c:ext>
              </c:extLst>
            </c:dLbl>
            <c:dLbl>
              <c:idx val="3"/>
              <c:layout>
                <c:manualLayout>
                  <c:x val="3.4589187129590434E-3"/>
                  <c:y val="-6.859341510184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39-4EFC-9654-D832D867621E}"/>
                </c:ext>
              </c:extLst>
            </c:dLbl>
            <c:dLbl>
              <c:idx val="5"/>
              <c:layout>
                <c:manualLayout>
                  <c:x val="8.0708103302377671E-3"/>
                  <c:y val="-5.75299610531572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939-4EFC-9654-D832D867621E}"/>
                </c:ext>
              </c:extLst>
            </c:dLbl>
            <c:dLbl>
              <c:idx val="6"/>
              <c:layout>
                <c:manualLayout>
                  <c:x val="6.9178374259180869E-3"/>
                  <c:y val="-5.3104579433683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39-4EFC-9654-D832D867621E}"/>
                </c:ext>
              </c:extLst>
            </c:dLbl>
            <c:dLbl>
              <c:idx val="7"/>
              <c:layout>
                <c:manualLayout>
                  <c:x val="9.2237832345573641E-3"/>
                  <c:y val="-5.974265186289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939-4EFC-9654-D832D867621E}"/>
                </c:ext>
              </c:extLst>
            </c:dLbl>
            <c:dLbl>
              <c:idx val="8"/>
              <c:layout>
                <c:manualLayout>
                  <c:x val="1.1529729043196811E-2"/>
                  <c:y val="-6.195534267263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939-4EFC-9654-D832D867621E}"/>
                </c:ext>
              </c:extLst>
            </c:dLbl>
            <c:dLbl>
              <c:idx val="10"/>
              <c:layout>
                <c:manualLayout>
                  <c:x val="3.4589187129589589E-3"/>
                  <c:y val="-5.974265186289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939-4EFC-9654-D832D86762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'Por áreas'!$B$6:$N$6</c:f>
              <c:strCache>
                <c:ptCount val="13"/>
                <c:pt idx="0">
                  <c:v>QUI</c:v>
                </c:pt>
                <c:pt idx="1">
                  <c:v>CSO</c:v>
                </c:pt>
                <c:pt idx="2">
                  <c:v>ART</c:v>
                </c:pt>
                <c:pt idx="3">
                  <c:v>EFI</c:v>
                </c:pt>
                <c:pt idx="4">
                  <c:v>ETI</c:v>
                </c:pt>
                <c:pt idx="5">
                  <c:v>LC</c:v>
                </c:pt>
                <c:pt idx="6">
                  <c:v>ING</c:v>
                </c:pt>
                <c:pt idx="7">
                  <c:v>MAT</c:v>
                </c:pt>
                <c:pt idx="8">
                  <c:v>TEI</c:v>
                </c:pt>
                <c:pt idx="9">
                  <c:v>FIL</c:v>
                </c:pt>
                <c:pt idx="10">
                  <c:v>FIS</c:v>
                </c:pt>
                <c:pt idx="11">
                  <c:v>EMP</c:v>
                </c:pt>
                <c:pt idx="12">
                  <c:v>MOD</c:v>
                </c:pt>
              </c:strCache>
            </c:strRef>
          </c:cat>
          <c:val>
            <c:numRef>
              <c:f>'Por áreas'!$B$14:$N$14</c:f>
              <c:numCache>
                <c:formatCode>0.00%</c:formatCode>
                <c:ptCount val="13"/>
                <c:pt idx="0">
                  <c:v>4.7619047619047616E-2</c:v>
                </c:pt>
                <c:pt idx="1">
                  <c:v>2.3809523809523808E-2</c:v>
                </c:pt>
                <c:pt idx="2">
                  <c:v>4.7619047619047616E-2</c:v>
                </c:pt>
                <c:pt idx="3">
                  <c:v>4.7619047619047616E-2</c:v>
                </c:pt>
                <c:pt idx="4">
                  <c:v>0</c:v>
                </c:pt>
                <c:pt idx="5">
                  <c:v>0.38095238095238093</c:v>
                </c:pt>
                <c:pt idx="6">
                  <c:v>0.14285714285714285</c:v>
                </c:pt>
                <c:pt idx="7">
                  <c:v>9.5238095238095233E-2</c:v>
                </c:pt>
                <c:pt idx="8">
                  <c:v>4.7619047619047616E-2</c:v>
                </c:pt>
                <c:pt idx="9">
                  <c:v>0</c:v>
                </c:pt>
                <c:pt idx="10">
                  <c:v>4.7619047619047616E-2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39-4EFC-9654-D832D86762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453462655"/>
        <c:axId val="1453455583"/>
        <c:axId val="0"/>
      </c:bar3DChart>
      <c:catAx>
        <c:axId val="1453462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53455583"/>
        <c:crosses val="autoZero"/>
        <c:auto val="1"/>
        <c:lblAlgn val="ctr"/>
        <c:lblOffset val="100"/>
        <c:noMultiLvlLbl val="0"/>
      </c:catAx>
      <c:valAx>
        <c:axId val="145345558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53462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800"/>
              <a:t>PORCENTAJE DE PERDIDA 11°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'4° Periodo (2)'!$A$78</c:f>
              <c:strCache>
                <c:ptCount val="1"/>
                <c:pt idx="0">
                  <c:v>11°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25B-4526-AD9F-AD18C9EA0EF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25B-4526-AD9F-AD18C9EA0EF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F25B-4526-AD9F-AD18C9EA0EF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F25B-4526-AD9F-AD18C9EA0EF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F25B-4526-AD9F-AD18C9EA0EFB}"/>
                </c:ext>
              </c:extLst>
            </c:dLbl>
            <c:dLbl>
              <c:idx val="1"/>
              <c:layout>
                <c:manualLayout>
                  <c:x val="6.7619365835154197E-2"/>
                  <c:y val="-0.15241701442856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5B-4526-AD9F-AD18C9EA0EFB}"/>
                </c:ext>
              </c:extLst>
            </c:dLbl>
            <c:dLbl>
              <c:idx val="2"/>
              <c:layout>
                <c:manualLayout>
                  <c:x val="9.1345459110647009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5B-4526-AD9F-AD18C9EA0EFB}"/>
                </c:ext>
              </c:extLst>
            </c:dLbl>
            <c:dLbl>
              <c:idx val="3"/>
              <c:layout>
                <c:manualLayout>
                  <c:x val="-6.944444444444442E-2"/>
                  <c:y val="6.01851851851851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5B-4526-AD9F-AD18C9EA0E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'4° Periodo (2)'!$B$74:$E$74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(2)'!$B$78:$E$78</c:f>
              <c:numCache>
                <c:formatCode>0.00%</c:formatCode>
                <c:ptCount val="4"/>
                <c:pt idx="0">
                  <c:v>0.38636363636363635</c:v>
                </c:pt>
                <c:pt idx="1">
                  <c:v>2.2727272727272728E-2</c:v>
                </c:pt>
                <c:pt idx="2">
                  <c:v>0.11363636363636363</c:v>
                </c:pt>
                <c:pt idx="3">
                  <c:v>0.45454545454545453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5B-4526-AD9F-AD18C9EA0EF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CO" sz="2400"/>
              <a:t>Perdida de curso y cantidad de materias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'4° Periodo (2)'!$A$75</c:f>
              <c:strCache>
                <c:ptCount val="1"/>
                <c:pt idx="0">
                  <c:v>11A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276-4E53-96C8-4106A1B1F89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276-4E53-96C8-4106A1B1F89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276-4E53-96C8-4106A1B1F89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276-4E53-96C8-4106A1B1F89F}"/>
              </c:ext>
            </c:extLst>
          </c:dPt>
          <c:dLbls>
            <c:dLbl>
              <c:idx val="0"/>
              <c:layout>
                <c:manualLayout>
                  <c:x val="-1.1456572373964172E-3"/>
                  <c:y val="-2.0161293878815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76-4E53-96C8-4106A1B1F8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(2)'!$B$74:$E$74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(2)'!$B$75:$E$75</c:f>
              <c:numCache>
                <c:formatCode>General</c:formatCode>
                <c:ptCount val="4"/>
                <c:pt idx="0">
                  <c:v>11</c:v>
                </c:pt>
                <c:pt idx="1">
                  <c:v>1</c:v>
                </c:pt>
                <c:pt idx="2">
                  <c:v>2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76-4E53-96C8-4106A1B1F89F}"/>
            </c:ext>
          </c:extLst>
        </c:ser>
        <c:ser>
          <c:idx val="1"/>
          <c:order val="1"/>
          <c:tx>
            <c:strRef>
              <c:f>'4° Periodo (2)'!$A$76</c:f>
              <c:strCache>
                <c:ptCount val="1"/>
                <c:pt idx="0">
                  <c:v>11 b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(2)'!$B$74:$E$74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(2)'!$B$76:$E$76</c:f>
              <c:numCache>
                <c:formatCode>General</c:formatCode>
                <c:ptCount val="4"/>
                <c:pt idx="0">
                  <c:v>6</c:v>
                </c:pt>
                <c:pt idx="1">
                  <c:v>0</c:v>
                </c:pt>
                <c:pt idx="2">
                  <c:v>3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76-4E53-96C8-4106A1B1F8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96016735"/>
        <c:axId val="1396005695"/>
        <c:axId val="0"/>
      </c:bar3DChart>
      <c:catAx>
        <c:axId val="1396016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96005695"/>
        <c:crosses val="autoZero"/>
        <c:auto val="1"/>
        <c:lblAlgn val="ctr"/>
        <c:lblOffset val="100"/>
        <c:noMultiLvlLbl val="0"/>
      </c:catAx>
      <c:valAx>
        <c:axId val="1396005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96016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PERDIDA POR ÁREAS GRADO 11°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'Por áreas'!$A$24</c:f>
              <c:strCache>
                <c:ptCount val="1"/>
                <c:pt idx="0">
                  <c:v>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4"/>
              <c:layout>
                <c:manualLayout>
                  <c:x val="-2.7777777777777828E-2"/>
                  <c:y val="-1.3888888888889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1A-45E7-A25F-518E01C825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'Por áreas'!$B$20:$N$20</c:f>
              <c:strCache>
                <c:ptCount val="13"/>
                <c:pt idx="0">
                  <c:v>QUI</c:v>
                </c:pt>
                <c:pt idx="1">
                  <c:v>CSO</c:v>
                </c:pt>
                <c:pt idx="2">
                  <c:v>ART</c:v>
                </c:pt>
                <c:pt idx="3">
                  <c:v>EFI</c:v>
                </c:pt>
                <c:pt idx="4">
                  <c:v>ETI</c:v>
                </c:pt>
                <c:pt idx="5">
                  <c:v>LC</c:v>
                </c:pt>
                <c:pt idx="6">
                  <c:v>ING</c:v>
                </c:pt>
                <c:pt idx="7">
                  <c:v>MAT</c:v>
                </c:pt>
                <c:pt idx="8">
                  <c:v>TEI</c:v>
                </c:pt>
                <c:pt idx="9">
                  <c:v>FIL</c:v>
                </c:pt>
                <c:pt idx="10">
                  <c:v>FIS</c:v>
                </c:pt>
                <c:pt idx="11">
                  <c:v>EMP</c:v>
                </c:pt>
                <c:pt idx="12">
                  <c:v>MOD</c:v>
                </c:pt>
              </c:strCache>
            </c:strRef>
          </c:cat>
          <c:val>
            <c:numRef>
              <c:f>'Por áreas'!$B$24:$N$24</c:f>
              <c:numCache>
                <c:formatCode>0.00%</c:formatCode>
                <c:ptCount val="13"/>
                <c:pt idx="0">
                  <c:v>2.2727272727272728E-2</c:v>
                </c:pt>
                <c:pt idx="1">
                  <c:v>4.5454545454545456E-2</c:v>
                </c:pt>
                <c:pt idx="2">
                  <c:v>2.2727272727272728E-2</c:v>
                </c:pt>
                <c:pt idx="3">
                  <c:v>0</c:v>
                </c:pt>
                <c:pt idx="4">
                  <c:v>0.15909090909090909</c:v>
                </c:pt>
                <c:pt idx="5">
                  <c:v>0</c:v>
                </c:pt>
                <c:pt idx="6">
                  <c:v>0.38636363636363635</c:v>
                </c:pt>
                <c:pt idx="7">
                  <c:v>6.8181818181818177E-2</c:v>
                </c:pt>
                <c:pt idx="8">
                  <c:v>6.8181818181818177E-2</c:v>
                </c:pt>
                <c:pt idx="9">
                  <c:v>4.5454545454545456E-2</c:v>
                </c:pt>
                <c:pt idx="10">
                  <c:v>2.2727272727272728E-2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1A-45E7-A25F-518E01C825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21806080"/>
        <c:axId val="1198149440"/>
        <c:axId val="0"/>
      </c:bar3DChart>
      <c:catAx>
        <c:axId val="122180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98149440"/>
        <c:crosses val="autoZero"/>
        <c:auto val="1"/>
        <c:lblAlgn val="ctr"/>
        <c:lblOffset val="100"/>
        <c:noMultiLvlLbl val="0"/>
      </c:catAx>
      <c:valAx>
        <c:axId val="119814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2180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CONSOLIDADO FINAL 1° PERIODO SEDE RUNTA ABAJO</a:t>
            </a:r>
          </a:p>
        </c:rich>
      </c:tx>
      <c:layout>
        <c:manualLayout>
          <c:xMode val="edge"/>
          <c:yMode val="edge"/>
          <c:x val="0.34739910855583367"/>
          <c:y val="1.98308560703402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D90-4B0F-B1D4-FED91F6CC93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D90-4B0F-B1D4-FED91F6CC93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D90-4B0F-B1D4-FED91F6CC93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D90-4B0F-B1D4-FED91F6CC935}"/>
              </c:ext>
            </c:extLst>
          </c:dPt>
          <c:dLbls>
            <c:dLbl>
              <c:idx val="0"/>
              <c:layout>
                <c:manualLayout>
                  <c:x val="-2.3565129788025659E-2"/>
                  <c:y val="-8.89652690437276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90-4B0F-B1D4-FED91F6CC93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AD90-4B0F-B1D4-FED91F6CC935}"/>
                </c:ext>
              </c:extLst>
            </c:dLbl>
            <c:dLbl>
              <c:idx val="2"/>
              <c:layout>
                <c:manualLayout>
                  <c:x val="0"/>
                  <c:y val="-2.62467191601049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90-4B0F-B1D4-FED91F6CC935}"/>
                </c:ext>
              </c:extLst>
            </c:dLbl>
            <c:dLbl>
              <c:idx val="3"/>
              <c:layout>
                <c:manualLayout>
                  <c:x val="-6.2411371405799469E-3"/>
                  <c:y val="-3.26174141324878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90-4B0F-B1D4-FED91F6CC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Hoja1!$B$8:$E$8</c:f>
              <c:strCache>
                <c:ptCount val="4"/>
                <c:pt idx="0">
                  <c:v>PASARON EN LIMPIO</c:v>
                </c:pt>
                <c:pt idx="1">
                  <c:v>UNA MATERIA</c:v>
                </c:pt>
                <c:pt idx="2">
                  <c:v>DOS MATERIAS</c:v>
                </c:pt>
                <c:pt idx="3">
                  <c:v>TRES MATERIAS</c:v>
                </c:pt>
              </c:strCache>
            </c:strRef>
          </c:cat>
          <c:val>
            <c:numRef>
              <c:f>Hoja1!$B$10:$E$10</c:f>
              <c:numCache>
                <c:formatCode>General</c:formatCode>
                <c:ptCount val="4"/>
                <c:pt idx="0">
                  <c:v>126</c:v>
                </c:pt>
                <c:pt idx="1">
                  <c:v>98</c:v>
                </c:pt>
                <c:pt idx="2">
                  <c:v>28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D90-4B0F-B1D4-FED91F6CC93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PORCENTAJES PERDIDA  GRADO 6°</a:t>
            </a:r>
          </a:p>
          <a:p>
            <a:pPr>
              <a:defRPr sz="1800" b="1"/>
            </a:pPr>
            <a:endParaRPr lang="en-US" sz="1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1150244386550785"/>
          <c:w val="1"/>
          <c:h val="0.75023148148148144"/>
        </c:manualLayout>
      </c:layout>
      <c:pie3DChart>
        <c:varyColors val="1"/>
        <c:ser>
          <c:idx val="0"/>
          <c:order val="0"/>
          <c:tx>
            <c:strRef>
              <c:f>'4° Periodo (2)'!$A$11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B4-47F7-882D-828397538F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B4-47F7-882D-828397538F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B4-47F7-882D-828397538F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B4-47F7-882D-828397538F1C}"/>
              </c:ext>
            </c:extLst>
          </c:dPt>
          <c:dLbls>
            <c:dLbl>
              <c:idx val="1"/>
              <c:layout>
                <c:manualLayout>
                  <c:x val="-6.5473972003499567E-2"/>
                  <c:y val="0.1739067512394283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B4-47F7-882D-828397538F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'4° Periodo (2)'!$B$4:$E$4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(2)'!$B$11:$E$11</c:f>
              <c:numCache>
                <c:formatCode>General</c:formatCode>
                <c:ptCount val="4"/>
                <c:pt idx="0">
                  <c:v>19</c:v>
                </c:pt>
                <c:pt idx="1">
                  <c:v>6</c:v>
                </c:pt>
                <c:pt idx="2">
                  <c:v>15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B4-47F7-882D-828397538F1C}"/>
            </c:ext>
          </c:extLst>
        </c:ser>
        <c:ser>
          <c:idx val="1"/>
          <c:order val="1"/>
          <c:tx>
            <c:strRef>
              <c:f>'4° Periodo (2)'!$A$12</c:f>
              <c:strCache>
                <c:ptCount val="1"/>
                <c:pt idx="0">
                  <c:v>PORCENTAJE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8AB4-47F7-882D-828397538F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8AB4-47F7-882D-828397538F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8AB4-47F7-882D-828397538F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8AB4-47F7-882D-828397538F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'4° Periodo (2)'!$B$4:$E$4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(2)'!$B$12:$E$12</c:f>
              <c:numCache>
                <c:formatCode>0.00%</c:formatCode>
                <c:ptCount val="4"/>
                <c:pt idx="0">
                  <c:v>0.28358208955223879</c:v>
                </c:pt>
                <c:pt idx="1">
                  <c:v>8.9552238805970144E-2</c:v>
                </c:pt>
                <c:pt idx="2">
                  <c:v>0.22388059701492538</c:v>
                </c:pt>
                <c:pt idx="3">
                  <c:v>0.38805970149253732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AB4-47F7-882D-828397538F1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PERDIDAS POR ÁREAS GRADO 6°</a:t>
            </a:r>
          </a:p>
        </c:rich>
      </c:tx>
      <c:layout>
        <c:manualLayout>
          <c:xMode val="edge"/>
          <c:yMode val="edge"/>
          <c:x val="0.56190554905211854"/>
          <c:y val="1.46804855888493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'Por áreas'!$A$63</c:f>
              <c:strCache>
                <c:ptCount val="1"/>
                <c:pt idx="0">
                  <c:v>6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layout>
                <c:manualLayout>
                  <c:x val="-1.9444444444444445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EA-4419-95AD-77F35C49E9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'Por áreas'!$B$57:$K$57</c:f>
              <c:strCache>
                <c:ptCount val="10"/>
                <c:pt idx="0">
                  <c:v>CN</c:v>
                </c:pt>
                <c:pt idx="1">
                  <c:v>CSO</c:v>
                </c:pt>
                <c:pt idx="2">
                  <c:v>ART</c:v>
                </c:pt>
                <c:pt idx="3">
                  <c:v>EFI</c:v>
                </c:pt>
                <c:pt idx="4">
                  <c:v>REL</c:v>
                </c:pt>
                <c:pt idx="5">
                  <c:v>LC</c:v>
                </c:pt>
                <c:pt idx="6">
                  <c:v>ING</c:v>
                </c:pt>
                <c:pt idx="7">
                  <c:v>MAT</c:v>
                </c:pt>
                <c:pt idx="8">
                  <c:v>TEI</c:v>
                </c:pt>
                <c:pt idx="9">
                  <c:v>EMP</c:v>
                </c:pt>
              </c:strCache>
            </c:strRef>
          </c:cat>
          <c:val>
            <c:numRef>
              <c:f>'Por áreas'!$B$63:$K$63</c:f>
              <c:numCache>
                <c:formatCode>0.00%</c:formatCode>
                <c:ptCount val="10"/>
                <c:pt idx="0">
                  <c:v>4.5454545454545456E-2</c:v>
                </c:pt>
                <c:pt idx="1">
                  <c:v>0.31818181818181818</c:v>
                </c:pt>
                <c:pt idx="2">
                  <c:v>0.15151515151515152</c:v>
                </c:pt>
                <c:pt idx="3">
                  <c:v>4.5454545454545456E-2</c:v>
                </c:pt>
                <c:pt idx="4">
                  <c:v>0.30303030303030304</c:v>
                </c:pt>
                <c:pt idx="5">
                  <c:v>7.575757575757576E-2</c:v>
                </c:pt>
                <c:pt idx="6">
                  <c:v>4.5454545454545456E-2</c:v>
                </c:pt>
                <c:pt idx="7">
                  <c:v>4.5454545454545456E-2</c:v>
                </c:pt>
                <c:pt idx="8">
                  <c:v>0.10606060606060606</c:v>
                </c:pt>
                <c:pt idx="9">
                  <c:v>0.2878787878787879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EA-4419-95AD-77F35C49E9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8150464"/>
        <c:axId val="1299126448"/>
        <c:axId val="0"/>
      </c:bar3DChart>
      <c:catAx>
        <c:axId val="113815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99126448"/>
        <c:crosses val="autoZero"/>
        <c:auto val="1"/>
        <c:lblAlgn val="ctr"/>
        <c:lblOffset val="100"/>
        <c:noMultiLvlLbl val="0"/>
      </c:catAx>
      <c:valAx>
        <c:axId val="1299126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38150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PORCENTAJES</a:t>
            </a:r>
            <a:r>
              <a:rPr lang="en-US" sz="2000" baseline="0" dirty="0"/>
              <a:t> PERDIDA 7°</a:t>
            </a:r>
          </a:p>
        </c:rich>
      </c:tx>
      <c:layout>
        <c:manualLayout>
          <c:xMode val="edge"/>
          <c:yMode val="edge"/>
          <c:x val="0.25325879089950698"/>
          <c:y val="5.07178573582226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'4° Periodo (2)'!$A$27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D03-4C84-A576-A951B69FA3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D03-4C84-A576-A951B69FA3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D03-4C84-A576-A951B69FA3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D03-4C84-A576-A951B69FA3A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ED03-4C84-A576-A951B69FA3A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ED03-4C84-A576-A951B69FA3A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ED03-4C84-A576-A951B69FA3A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ED03-4C84-A576-A951B69FA3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'4° Periodo (2)'!$B$18:$E$18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(2)'!$B$27:$E$27</c:f>
              <c:numCache>
                <c:formatCode>General</c:formatCode>
                <c:ptCount val="4"/>
                <c:pt idx="0">
                  <c:v>11</c:v>
                </c:pt>
                <c:pt idx="1">
                  <c:v>8</c:v>
                </c:pt>
                <c:pt idx="2">
                  <c:v>19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03-4C84-A576-A951B69FA3AF}"/>
            </c:ext>
          </c:extLst>
        </c:ser>
        <c:ser>
          <c:idx val="1"/>
          <c:order val="1"/>
          <c:tx>
            <c:strRef>
              <c:f>'4° Periodo (2)'!$A$28</c:f>
              <c:strCache>
                <c:ptCount val="1"/>
                <c:pt idx="0">
                  <c:v>PORCENTAJE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ED03-4C84-A576-A951B69FA3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ED03-4C84-A576-A951B69FA3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D03-4C84-A576-A951B69FA3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D03-4C84-A576-A951B69FA3A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ED03-4C84-A576-A951B69FA3A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ED03-4C84-A576-A951B69FA3A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D03-4C84-A576-A951B69FA3A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D03-4C84-A576-A951B69FA3A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'4° Periodo (2)'!$B$18:$E$18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(2)'!$B$28:$E$28</c:f>
              <c:numCache>
                <c:formatCode>0.00%</c:formatCode>
                <c:ptCount val="4"/>
                <c:pt idx="0">
                  <c:v>0.171875</c:v>
                </c:pt>
                <c:pt idx="1">
                  <c:v>0.125</c:v>
                </c:pt>
                <c:pt idx="2">
                  <c:v>0.296875</c:v>
                </c:pt>
                <c:pt idx="3">
                  <c:v>0.40625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ED03-4C84-A576-A951B69FA3AF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extLst>
          <c:ext xmlns:c15="http://schemas.microsoft.com/office/drawing/2012/chart" uri="{02D57815-91ED-43cb-92C2-25804820EDAC}">
            <c15:filteredPieSeries>
              <c15:ser>
                <c:idx val="2"/>
                <c:order val="2"/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3-ED03-4C84-A576-A951B69FA3AF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>
                    <c:ext xmlns:c16="http://schemas.microsoft.com/office/drawing/2014/chart" uri="{C3380CC4-5D6E-409C-BE32-E72D297353CC}">
                      <c16:uniqueId val="{00000015-ED03-4C84-A576-A951B69FA3AF}"/>
                    </c:ext>
                  </c:extLst>
                </c:dPt>
                <c:dLbls>
                  <c:dLbl>
                    <c:idx val="0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es-CO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3-ED03-4C84-A576-A951B69FA3AF}"/>
                      </c:ext>
                    </c:extLst>
                  </c:dLbl>
                  <c:dLbl>
                    <c:idx val="1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2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es-CO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>
                      <c:ext xmlns:c16="http://schemas.microsoft.com/office/drawing/2014/chart" uri="{C3380CC4-5D6E-409C-BE32-E72D297353CC}">
                        <c16:uniqueId val="{00000015-ED03-4C84-A576-A951B69FA3A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dLblPos val="outEnd"/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'4° Periodo (2)'!$B$18:$E$18</c15:sqref>
                        </c15:formulaRef>
                      </c:ext>
                    </c:extLst>
                    <c:strCache>
                      <c:ptCount val="4"/>
                      <c:pt idx="0">
                        <c:v>UNA MATERIA</c:v>
                      </c:pt>
                      <c:pt idx="1">
                        <c:v>DOS MATERIAS</c:v>
                      </c:pt>
                      <c:pt idx="2">
                        <c:v>TRES O MAS MATERIAS</c:v>
                      </c:pt>
                      <c:pt idx="3">
                        <c:v>PASARON
 EN LIMPIO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'4° Periodo (2)'!$D$27:$D$28</c15:sqref>
                        </c15:formulaRef>
                      </c:ext>
                    </c:extLst>
                    <c:numCache>
                      <c:formatCode>0.00%</c:formatCode>
                      <c:ptCount val="2"/>
                      <c:pt idx="0" formatCode="General">
                        <c:v>19</c:v>
                      </c:pt>
                      <c:pt idx="1">
                        <c:v>0.296875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6-ED03-4C84-A576-A951B69FA3AF}"/>
                  </c:ext>
                </c:extLst>
              </c15:ser>
            </c15:filteredPieSeries>
            <c15:filteredPieSeries>
              <c15:ser>
                <c:idx val="3"/>
                <c:order val="3"/>
                <c:dPt>
                  <c:idx val="0"/>
                  <c:bubble3D val="0"/>
                  <c:spPr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8-ED03-4C84-A576-A951B69FA3AF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>
                      <a:noFill/>
                    </a:ln>
                    <a:effectLst>
                      <a:outerShdw blurRad="88900" sx="102000" sy="102000" algn="ctr" rotWithShape="0">
                        <a:prstClr val="black">
                          <a:alpha val="1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 w="127000" h="127000"/>
                      <a:bevelB w="127000" h="127000"/>
                    </a:sp3d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A-ED03-4C84-A576-A951B69FA3AF}"/>
                    </c:ext>
                  </c:extLst>
                </c:dPt>
                <c:dLbls>
                  <c:dLbl>
                    <c:idx val="0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es-CO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 xmlns:c15="http://schemas.microsoft.com/office/drawing/2012/chart">
                      <c:ext xmlns:c16="http://schemas.microsoft.com/office/drawing/2014/chart" uri="{C3380CC4-5D6E-409C-BE32-E72D297353CC}">
                        <c16:uniqueId val="{00000018-ED03-4C84-A576-A951B69FA3AF}"/>
                      </c:ext>
                    </c:extLst>
                  </c:dLbl>
                  <c:dLbl>
                    <c:idx val="1"/>
                    <c:spPr>
                      <a:noFill/>
                      <a:ln>
                        <a:noFill/>
                      </a:ln>
                      <a:effectLst/>
                    </c:spPr>
                    <c:txPr>
                      <a:bodyPr rot="0" spcFirstLastPara="1" vertOverflow="ellipsis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000" b="1" i="0" u="none" strike="noStrike" kern="1200" spc="0" baseline="0">
                            <a:solidFill>
                              <a:schemeClr val="accent2"/>
                            </a:solidFill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es-CO"/>
                      </a:p>
                    </c:txPr>
                    <c:dLblPos val="outEnd"/>
                    <c:showLegendKey val="0"/>
                    <c:showVal val="0"/>
                    <c:showCatName val="0"/>
                    <c:showSerName val="0"/>
                    <c:showPercent val="1"/>
                    <c:showBubbleSize val="0"/>
                    <c:extLst xmlns:c15="http://schemas.microsoft.com/office/drawing/2012/chart">
                      <c:ext xmlns:c16="http://schemas.microsoft.com/office/drawing/2014/chart" uri="{C3380CC4-5D6E-409C-BE32-E72D297353CC}">
                        <c16:uniqueId val="{0000001A-ED03-4C84-A576-A951B69FA3A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dLblPos val="outEnd"/>
                  <c:showLegendKey val="0"/>
                  <c:showVal val="0"/>
                  <c:showCatName val="0"/>
                  <c:showSerName val="0"/>
                  <c:showPercent val="1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'4° Periodo (2)'!$B$18:$E$18</c15:sqref>
                        </c15:formulaRef>
                      </c:ext>
                    </c:extLst>
                    <c:strCache>
                      <c:ptCount val="4"/>
                      <c:pt idx="0">
                        <c:v>UNA MATERIA</c:v>
                      </c:pt>
                      <c:pt idx="1">
                        <c:v>DOS MATERIAS</c:v>
                      </c:pt>
                      <c:pt idx="2">
                        <c:v>TRES O MAS MATERIAS</c:v>
                      </c:pt>
                      <c:pt idx="3">
                        <c:v>PASARON
 EN LIMPIO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'4° Periodo (2)'!$E$27:$E$28</c15:sqref>
                        </c15:formulaRef>
                      </c:ext>
                    </c:extLst>
                    <c:numCache>
                      <c:formatCode>0.00%</c:formatCode>
                      <c:ptCount val="2"/>
                      <c:pt idx="0" formatCode="General">
                        <c:v>26</c:v>
                      </c:pt>
                      <c:pt idx="1">
                        <c:v>0.40625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B-ED03-4C84-A576-A951B69FA3AF}"/>
                  </c:ext>
                </c:extLst>
              </c15:ser>
            </c15:filteredPieSeries>
          </c:ext>
        </c:extLst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CO" sz="2000"/>
              <a:t>PERDIDA POR CURSO Y CANTIDAD DE MATERIAS 7°</a:t>
            </a:r>
          </a:p>
        </c:rich>
      </c:tx>
      <c:layout>
        <c:manualLayout>
          <c:xMode val="edge"/>
          <c:yMode val="edge"/>
          <c:x val="0.3714819935009183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'4° Periodo (2)'!$A$19</c:f>
              <c:strCache>
                <c:ptCount val="1"/>
                <c:pt idx="0">
                  <c:v>7  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>
              <a:bevelT w="25400" h="12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(2)'!$B$18:$E$18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  <c:extLst/>
            </c:strRef>
          </c:cat>
          <c:val>
            <c:numRef>
              <c:f>'4° Periodo (2)'!$B$19:$E$19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11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9F48-43BC-9B62-859FC3C5ACEC}"/>
            </c:ext>
          </c:extLst>
        </c:ser>
        <c:ser>
          <c:idx val="1"/>
          <c:order val="1"/>
          <c:tx>
            <c:strRef>
              <c:f>'4° Periodo (2)'!$A$20</c:f>
              <c:strCache>
                <c:ptCount val="1"/>
                <c:pt idx="0">
                  <c:v>7 B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>
              <a:bevelT w="25400" h="12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(2)'!$B$18:$E$18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  <c:extLst/>
            </c:strRef>
          </c:cat>
          <c:val>
            <c:numRef>
              <c:f>'4° Periodo (2)'!$B$20:$E$20</c:f>
              <c:numCache>
                <c:formatCode>General</c:formatCode>
                <c:ptCount val="4"/>
                <c:pt idx="0">
                  <c:v>4</c:v>
                </c:pt>
                <c:pt idx="1">
                  <c:v>1</c:v>
                </c:pt>
                <c:pt idx="2">
                  <c:v>6</c:v>
                </c:pt>
                <c:pt idx="3">
                  <c:v>10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9F48-43BC-9B62-859FC3C5ACEC}"/>
            </c:ext>
          </c:extLst>
        </c:ser>
        <c:ser>
          <c:idx val="2"/>
          <c:order val="2"/>
          <c:tx>
            <c:strRef>
              <c:f>'4° Periodo (2)'!$A$21</c:f>
              <c:strCache>
                <c:ptCount val="1"/>
                <c:pt idx="0">
                  <c:v>7 C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>
              <a:bevelT w="25400" h="12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(2)'!$B$18:$E$18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  <c:extLst/>
            </c:strRef>
          </c:cat>
          <c:val>
            <c:numRef>
              <c:f>'4° Periodo (2)'!$B$21:$E$21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9</c:v>
                </c:pt>
                <c:pt idx="3">
                  <c:v>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9F48-43BC-9B62-859FC3C5ACEC}"/>
            </c:ext>
          </c:extLst>
        </c:ser>
        <c:ser>
          <c:idx val="3"/>
          <c:order val="3"/>
          <c:tx>
            <c:strRef>
              <c:f>'4° Periodo (2)'!$A$22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>
              <a:bevelT w="25400" h="127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(2)'!$B$18:$E$18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  <c:extLst/>
            </c:strRef>
          </c:cat>
          <c:val>
            <c:numRef>
              <c:f>'4° Periodo (2)'!$B$22:$E$22</c:f>
              <c:numCache>
                <c:formatCode>General</c:formatCode>
                <c:ptCount val="4"/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9F48-43BC-9B62-859FC3C5AC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481813999"/>
        <c:axId val="1481810255"/>
        <c:extLst>
          <c:ext xmlns:c15="http://schemas.microsoft.com/office/drawing/2012/chart" uri="{02D57815-91ED-43cb-92C2-25804820EDAC}">
            <c15:filteredBarSeries>
              <c15:ser>
                <c:idx val="4"/>
                <c:order val="4"/>
                <c:spPr>
                  <a:gradFill rotWithShape="1">
                    <a:gsLst>
                      <a:gs pos="0">
                        <a:schemeClr val="accent5">
                          <a:shade val="51000"/>
                          <a:satMod val="130000"/>
                        </a:schemeClr>
                      </a:gs>
                      <a:gs pos="80000">
                        <a:schemeClr val="accent5">
                          <a:shade val="93000"/>
                          <a:satMod val="130000"/>
                        </a:schemeClr>
                      </a:gs>
                      <a:gs pos="100000">
                        <a:schemeClr val="accent5">
                          <a:shade val="94000"/>
                          <a:satMod val="135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/>
                  </a:scene3d>
                  <a:sp3d>
                    <a:bevelT w="25400" h="127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'4° Periodo (2)'!$B$18:$E$18</c15:sqref>
                        </c15:formulaRef>
                      </c:ext>
                    </c:extLst>
                    <c:strCache>
                      <c:ptCount val="4"/>
                      <c:pt idx="0">
                        <c:v>UNA MATERIA</c:v>
                      </c:pt>
                      <c:pt idx="1">
                        <c:v>DOS MATERIAS</c:v>
                      </c:pt>
                      <c:pt idx="2">
                        <c:v>TRES O MAS MATERIAS</c:v>
                      </c:pt>
                      <c:pt idx="3">
                        <c:v>PASARON
 EN LIMPIO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'4° Periodo (2)'!$A$23:$D$23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9F48-43BC-9B62-859FC3C5ACEC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gradFill rotWithShape="1">
                    <a:gsLst>
                      <a:gs pos="0">
                        <a:schemeClr val="accent6">
                          <a:shade val="51000"/>
                          <a:satMod val="130000"/>
                        </a:schemeClr>
                      </a:gs>
                      <a:gs pos="80000">
                        <a:schemeClr val="accent6">
                          <a:shade val="93000"/>
                          <a:satMod val="130000"/>
                        </a:schemeClr>
                      </a:gs>
                      <a:gs pos="100000">
                        <a:schemeClr val="accent6">
                          <a:shade val="94000"/>
                          <a:satMod val="135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/>
                  </a:scene3d>
                  <a:sp3d>
                    <a:bevelT w="25400" h="127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'4° Periodo (2)'!$B$18:$E$18</c15:sqref>
                        </c15:formulaRef>
                      </c:ext>
                    </c:extLst>
                    <c:strCache>
                      <c:ptCount val="4"/>
                      <c:pt idx="0">
                        <c:v>UNA MATERIA</c:v>
                      </c:pt>
                      <c:pt idx="1">
                        <c:v>DOS MATERIAS</c:v>
                      </c:pt>
                      <c:pt idx="2">
                        <c:v>TRES O MAS MATERIAS</c:v>
                      </c:pt>
                      <c:pt idx="3">
                        <c:v>PASARON
 EN LIMPIO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'4° Periodo (2)'!$A$24:$D$24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9F48-43BC-9B62-859FC3C5ACEC}"/>
                  </c:ext>
                </c:extLst>
              </c15:ser>
            </c15:filteredBarSeries>
            <c15:filteredBarSeries>
              <c15:ser>
                <c:idx val="6"/>
                <c:order val="6"/>
                <c:spPr>
                  <a:gradFill rotWithShape="1">
                    <a:gsLst>
                      <a:gs pos="0">
                        <a:schemeClr val="accent1">
                          <a:lumMod val="60000"/>
                          <a:shade val="51000"/>
                          <a:satMod val="130000"/>
                        </a:schemeClr>
                      </a:gs>
                      <a:gs pos="80000">
                        <a:schemeClr val="accent1">
                          <a:lumMod val="60000"/>
                          <a:shade val="93000"/>
                          <a:satMod val="130000"/>
                        </a:schemeClr>
                      </a:gs>
                      <a:gs pos="100000">
                        <a:schemeClr val="accent1">
                          <a:lumMod val="60000"/>
                          <a:shade val="94000"/>
                          <a:satMod val="135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/>
                  </a:scene3d>
                  <a:sp3d>
                    <a:bevelT w="25400" h="127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'4° Periodo (2)'!$B$18:$E$18</c15:sqref>
                        </c15:formulaRef>
                      </c:ext>
                    </c:extLst>
                    <c:strCache>
                      <c:ptCount val="4"/>
                      <c:pt idx="0">
                        <c:v>UNA MATERIA</c:v>
                      </c:pt>
                      <c:pt idx="1">
                        <c:v>DOS MATERIAS</c:v>
                      </c:pt>
                      <c:pt idx="2">
                        <c:v>TRES O MAS MATERIAS</c:v>
                      </c:pt>
                      <c:pt idx="3">
                        <c:v>PASARON
 EN LIMPIO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'4° Periodo (2)'!$A$25:$D$25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9F48-43BC-9B62-859FC3C5ACEC}"/>
                  </c:ext>
                </c:extLst>
              </c15:ser>
            </c15:filteredBarSeries>
            <c15:filteredBarSeries>
              <c15:ser>
                <c:idx val="7"/>
                <c:order val="7"/>
                <c:spPr>
                  <a:gradFill rotWithShape="1">
                    <a:gsLst>
                      <a:gs pos="0">
                        <a:schemeClr val="accent2">
                          <a:lumMod val="60000"/>
                          <a:shade val="51000"/>
                          <a:satMod val="130000"/>
                        </a:schemeClr>
                      </a:gs>
                      <a:gs pos="80000">
                        <a:schemeClr val="accent2">
                          <a:lumMod val="60000"/>
                          <a:shade val="93000"/>
                          <a:satMod val="130000"/>
                        </a:schemeClr>
                      </a:gs>
                      <a:gs pos="100000">
                        <a:schemeClr val="accent2">
                          <a:lumMod val="60000"/>
                          <a:shade val="94000"/>
                          <a:satMod val="135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/>
                  </a:scene3d>
                  <a:sp3d>
                    <a:bevelT w="25400" h="127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'4° Periodo (2)'!$B$18:$E$18</c15:sqref>
                        </c15:formulaRef>
                      </c:ext>
                    </c:extLst>
                    <c:strCache>
                      <c:ptCount val="4"/>
                      <c:pt idx="0">
                        <c:v>UNA MATERIA</c:v>
                      </c:pt>
                      <c:pt idx="1">
                        <c:v>DOS MATERIAS</c:v>
                      </c:pt>
                      <c:pt idx="2">
                        <c:v>TRES O MAS MATERIAS</c:v>
                      </c:pt>
                      <c:pt idx="3">
                        <c:v>PASARON
 EN LIMPIO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'4° Periodo (2)'!$A$26:$D$26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9F48-43BC-9B62-859FC3C5ACEC}"/>
                  </c:ext>
                </c:extLst>
              </c15:ser>
            </c15:filteredBarSeries>
          </c:ext>
        </c:extLst>
      </c:barChart>
      <c:catAx>
        <c:axId val="1481813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81810255"/>
        <c:crosses val="autoZero"/>
        <c:auto val="1"/>
        <c:lblAlgn val="ctr"/>
        <c:lblOffset val="100"/>
        <c:noMultiLvlLbl val="0"/>
      </c:catAx>
      <c:valAx>
        <c:axId val="14818102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81813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PERDIDAS POR ÁREAS GRADO 7°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'Por áreas'!$A$50</c:f>
              <c:strCache>
                <c:ptCount val="1"/>
                <c:pt idx="0">
                  <c:v>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'Por áreas'!$B$44:$K$44</c:f>
              <c:strCache>
                <c:ptCount val="10"/>
                <c:pt idx="0">
                  <c:v>CN</c:v>
                </c:pt>
                <c:pt idx="1">
                  <c:v>CSO</c:v>
                </c:pt>
                <c:pt idx="2">
                  <c:v>ART</c:v>
                </c:pt>
                <c:pt idx="3">
                  <c:v>EFI</c:v>
                </c:pt>
                <c:pt idx="4">
                  <c:v>REL</c:v>
                </c:pt>
                <c:pt idx="5">
                  <c:v>LC</c:v>
                </c:pt>
                <c:pt idx="6">
                  <c:v>ING</c:v>
                </c:pt>
                <c:pt idx="7">
                  <c:v>MAT</c:v>
                </c:pt>
                <c:pt idx="8">
                  <c:v>TEI</c:v>
                </c:pt>
                <c:pt idx="9">
                  <c:v>EMP</c:v>
                </c:pt>
              </c:strCache>
            </c:strRef>
          </c:cat>
          <c:val>
            <c:numRef>
              <c:f>'Por áreas'!$B$50:$K$50</c:f>
              <c:numCache>
                <c:formatCode>0.00%</c:formatCode>
                <c:ptCount val="10"/>
                <c:pt idx="0">
                  <c:v>0.17460317460317459</c:v>
                </c:pt>
                <c:pt idx="1">
                  <c:v>0.15873015873015872</c:v>
                </c:pt>
                <c:pt idx="2">
                  <c:v>0.15873015873015872</c:v>
                </c:pt>
                <c:pt idx="3">
                  <c:v>6.3492063492063489E-2</c:v>
                </c:pt>
                <c:pt idx="4">
                  <c:v>0.20634920634920634</c:v>
                </c:pt>
                <c:pt idx="5">
                  <c:v>0.25396825396825395</c:v>
                </c:pt>
                <c:pt idx="6">
                  <c:v>0.31746031746031744</c:v>
                </c:pt>
                <c:pt idx="7">
                  <c:v>0.14285714285714285</c:v>
                </c:pt>
                <c:pt idx="8">
                  <c:v>1.5873015873015872E-2</c:v>
                </c:pt>
                <c:pt idx="9">
                  <c:v>0.42857142857142855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02-431C-87BB-0F228C0BD5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23826016"/>
        <c:axId val="1016578528"/>
        <c:axId val="0"/>
      </c:bar3DChart>
      <c:catAx>
        <c:axId val="122382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16578528"/>
        <c:crosses val="autoZero"/>
        <c:auto val="1"/>
        <c:lblAlgn val="ctr"/>
        <c:lblOffset val="100"/>
        <c:noMultiLvlLbl val="0"/>
      </c:catAx>
      <c:valAx>
        <c:axId val="101657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2382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PORCENTAJE PERDIDA 8°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'4° Periodo (2)'!$A$44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DB9F-460D-A867-DA92C206DF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DB9F-460D-A867-DA92C206DF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DB9F-460D-A867-DA92C206DF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DB9F-460D-A867-DA92C206DFF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DB9F-460D-A867-DA92C206DFF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B9F-460D-A867-DA92C206DFF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B9F-460D-A867-DA92C206DFF9}"/>
                </c:ext>
              </c:extLst>
            </c:dLbl>
            <c:dLbl>
              <c:idx val="3"/>
              <c:layout>
                <c:manualLayout>
                  <c:x val="-9.7222222222222252E-2"/>
                  <c:y val="6.01851851851851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9F-460D-A867-DA92C206DF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'4° Periodo (2)'!$B$35:$E$35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(2)'!$B$44:$E$44</c:f>
              <c:numCache>
                <c:formatCode>General</c:formatCode>
                <c:ptCount val="4"/>
                <c:pt idx="0">
                  <c:v>23</c:v>
                </c:pt>
                <c:pt idx="1">
                  <c:v>7</c:v>
                </c:pt>
                <c:pt idx="2">
                  <c:v>16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B9F-460D-A867-DA92C206DFF9}"/>
            </c:ext>
          </c:extLst>
        </c:ser>
        <c:ser>
          <c:idx val="1"/>
          <c:order val="1"/>
          <c:tx>
            <c:strRef>
              <c:f>'4° Periodo (2)'!$A$45</c:f>
              <c:strCache>
                <c:ptCount val="1"/>
                <c:pt idx="0">
                  <c:v>PORCENTAJE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DB9F-460D-A867-DA92C206DF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DB9F-460D-A867-DA92C206DF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DB9F-460D-A867-DA92C206DF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DB9F-460D-A867-DA92C206DFF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DB9F-460D-A867-DA92C206DFF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DB9F-460D-A867-DA92C206DFF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DB9F-460D-A867-DA92C206DFF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DB9F-460D-A867-DA92C206DFF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'4° Periodo (2)'!$B$35:$E$35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(2)'!$B$45:$E$45</c:f>
              <c:numCache>
                <c:formatCode>0.00%</c:formatCode>
                <c:ptCount val="4"/>
                <c:pt idx="0">
                  <c:v>0.323943661971831</c:v>
                </c:pt>
                <c:pt idx="1">
                  <c:v>9.8591549295774641E-2</c:v>
                </c:pt>
                <c:pt idx="2">
                  <c:v>0.22535211267605634</c:v>
                </c:pt>
                <c:pt idx="3">
                  <c:v>0.323943661971831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B9F-460D-A867-DA92C206DFF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CO" sz="2400" b="1" i="0" baseline="0" dirty="0">
                <a:effectLst/>
              </a:rPr>
              <a:t>PERDIDA POR CURSO Y CANTIDAD DE MATERIAS 8°</a:t>
            </a:r>
            <a:endParaRPr lang="es-CO" sz="2400" dirty="0">
              <a:effectLst/>
            </a:endParaRPr>
          </a:p>
        </c:rich>
      </c:tx>
      <c:layout>
        <c:manualLayout>
          <c:xMode val="edge"/>
          <c:yMode val="edge"/>
          <c:x val="0.2946151775902357"/>
          <c:y val="1.5642193876635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'4° Periodo (2)'!$A$36</c:f>
              <c:strCache>
                <c:ptCount val="1"/>
                <c:pt idx="0">
                  <c:v>8 A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(2)'!$B$35:$E$35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(2)'!$B$36:$E$36</c:f>
              <c:numCache>
                <c:formatCode>General</c:formatCode>
                <c:ptCount val="4"/>
                <c:pt idx="0">
                  <c:v>10</c:v>
                </c:pt>
                <c:pt idx="1">
                  <c:v>4</c:v>
                </c:pt>
                <c:pt idx="2">
                  <c:v>10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B0-4BC5-B91C-A73FAB6F9F4E}"/>
            </c:ext>
          </c:extLst>
        </c:ser>
        <c:ser>
          <c:idx val="1"/>
          <c:order val="1"/>
          <c:tx>
            <c:strRef>
              <c:f>'4° Periodo (2)'!$A$37</c:f>
              <c:strCache>
                <c:ptCount val="1"/>
                <c:pt idx="0">
                  <c:v>8 B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(2)'!$B$35:$E$35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(2)'!$B$37:$E$37</c:f>
              <c:numCache>
                <c:formatCode>General</c:formatCode>
                <c:ptCount val="4"/>
                <c:pt idx="0">
                  <c:v>13</c:v>
                </c:pt>
                <c:pt idx="1">
                  <c:v>3</c:v>
                </c:pt>
                <c:pt idx="2">
                  <c:v>6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0-4BC5-B91C-A73FAB6F9F4E}"/>
            </c:ext>
          </c:extLst>
        </c:ser>
        <c:ser>
          <c:idx val="2"/>
          <c:order val="2"/>
          <c:tx>
            <c:strRef>
              <c:f>'4° Periodo (2)'!$A$38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'4° Periodo (2)'!$B$35:$E$35</c:f>
              <c:strCache>
                <c:ptCount val="4"/>
                <c:pt idx="0">
                  <c:v>UNA MATERIA</c:v>
                </c:pt>
                <c:pt idx="1">
                  <c:v>DOS MATERIAS</c:v>
                </c:pt>
                <c:pt idx="2">
                  <c:v>TRES O MAS MATERIAS</c:v>
                </c:pt>
                <c:pt idx="3">
                  <c:v>PASARON
 EN LIMPIO</c:v>
                </c:pt>
              </c:strCache>
            </c:strRef>
          </c:cat>
          <c:val>
            <c:numRef>
              <c:f>'4° Periodo (2)'!$B$38:$E$38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FDB0-4BC5-B91C-A73FAB6F9F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68173135"/>
        <c:axId val="1368163151"/>
        <c:axId val="0"/>
      </c:bar3DChart>
      <c:catAx>
        <c:axId val="1368173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68163151"/>
        <c:crosses val="autoZero"/>
        <c:auto val="1"/>
        <c:lblAlgn val="ctr"/>
        <c:lblOffset val="100"/>
        <c:noMultiLvlLbl val="0"/>
      </c:catAx>
      <c:valAx>
        <c:axId val="1368163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3681731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PERDIDAS POR ÁREAS GRADO 8°</a:t>
            </a:r>
          </a:p>
        </c:rich>
      </c:tx>
      <c:layout>
        <c:manualLayout>
          <c:xMode val="edge"/>
          <c:yMode val="edge"/>
          <c:x val="0.64459775130400498"/>
          <c:y val="1.8662076089839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190297318043975E-2"/>
          <c:y val="9.2423931834930265E-2"/>
          <c:w val="0.93731843740262155"/>
          <c:h val="0.823487986104835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'Por áreas'!$A$41</c:f>
              <c:strCache>
                <c:ptCount val="1"/>
                <c:pt idx="0">
                  <c:v>8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'Por áreas'!$B$36:$K$36</c:f>
              <c:strCache>
                <c:ptCount val="10"/>
                <c:pt idx="0">
                  <c:v>CN</c:v>
                </c:pt>
                <c:pt idx="1">
                  <c:v>CSO</c:v>
                </c:pt>
                <c:pt idx="2">
                  <c:v>ART</c:v>
                </c:pt>
                <c:pt idx="3">
                  <c:v>EFI</c:v>
                </c:pt>
                <c:pt idx="4">
                  <c:v>REL</c:v>
                </c:pt>
                <c:pt idx="5">
                  <c:v>LC</c:v>
                </c:pt>
                <c:pt idx="6">
                  <c:v>ING</c:v>
                </c:pt>
                <c:pt idx="7">
                  <c:v>MAT</c:v>
                </c:pt>
                <c:pt idx="8">
                  <c:v>TEI</c:v>
                </c:pt>
                <c:pt idx="9">
                  <c:v>EMP</c:v>
                </c:pt>
              </c:strCache>
            </c:strRef>
          </c:cat>
          <c:val>
            <c:numRef>
              <c:f>'Por áreas'!$B$41:$K$41</c:f>
              <c:numCache>
                <c:formatCode>0.00%</c:formatCode>
                <c:ptCount val="10"/>
                <c:pt idx="0">
                  <c:v>0.15714285714285714</c:v>
                </c:pt>
                <c:pt idx="1">
                  <c:v>4.2857142857142858E-2</c:v>
                </c:pt>
                <c:pt idx="2">
                  <c:v>0.12857142857142856</c:v>
                </c:pt>
                <c:pt idx="3">
                  <c:v>2.8571428571428571E-2</c:v>
                </c:pt>
                <c:pt idx="4">
                  <c:v>0.12857142857142856</c:v>
                </c:pt>
                <c:pt idx="5">
                  <c:v>0.21428571428571427</c:v>
                </c:pt>
                <c:pt idx="6">
                  <c:v>0.14285714285714285</c:v>
                </c:pt>
                <c:pt idx="7">
                  <c:v>0.22857142857142856</c:v>
                </c:pt>
                <c:pt idx="8">
                  <c:v>4.2857142857142858E-2</c:v>
                </c:pt>
                <c:pt idx="9">
                  <c:v>5.7142857142857141E-2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5F-4E8A-8F0D-E900264D50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35035680"/>
        <c:axId val="1226067520"/>
        <c:axId val="0"/>
      </c:bar3DChart>
      <c:catAx>
        <c:axId val="123503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26067520"/>
        <c:crosses val="autoZero"/>
        <c:auto val="1"/>
        <c:lblAlgn val="ctr"/>
        <c:lblOffset val="100"/>
        <c:noMultiLvlLbl val="0"/>
      </c:catAx>
      <c:valAx>
        <c:axId val="122606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3503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0574" y="1694364"/>
            <a:ext cx="9448800" cy="1825096"/>
          </a:xfrm>
        </p:spPr>
        <p:txBody>
          <a:bodyPr>
            <a:normAutofit fontScale="90000"/>
          </a:bodyPr>
          <a:lstStyle/>
          <a:p>
            <a:r>
              <a:rPr lang="es-CO" dirty="0"/>
              <a:t>Rendimiento académico 1° periodo del 2024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43200" y="5010427"/>
            <a:ext cx="9448800" cy="685800"/>
          </a:xfrm>
        </p:spPr>
        <p:txBody>
          <a:bodyPr>
            <a:normAutofit fontScale="92500" lnSpcReduction="10000"/>
          </a:bodyPr>
          <a:lstStyle/>
          <a:p>
            <a:r>
              <a:rPr lang="es-CO" dirty="0" err="1"/>
              <a:t>Leidy</a:t>
            </a:r>
            <a:r>
              <a:rPr lang="es-CO" dirty="0"/>
              <a:t> </a:t>
            </a:r>
            <a:r>
              <a:rPr lang="es-CO" dirty="0" err="1"/>
              <a:t>Jazmin</a:t>
            </a:r>
            <a:r>
              <a:rPr lang="es-CO" dirty="0"/>
              <a:t> Barreto Bernal</a:t>
            </a:r>
          </a:p>
          <a:p>
            <a:r>
              <a:rPr lang="es-CO" dirty="0"/>
              <a:t>Coordinadora Académica</a:t>
            </a:r>
          </a:p>
        </p:txBody>
      </p:sp>
      <p:pic>
        <p:nvPicPr>
          <p:cNvPr id="4" name="0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513" y="672775"/>
            <a:ext cx="1869461" cy="204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39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623436"/>
              </p:ext>
            </p:extLst>
          </p:nvPr>
        </p:nvGraphicFramePr>
        <p:xfrm>
          <a:off x="520505" y="844062"/>
          <a:ext cx="11183815" cy="5444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1776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3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1795044"/>
              </p:ext>
            </p:extLst>
          </p:nvPr>
        </p:nvGraphicFramePr>
        <p:xfrm>
          <a:off x="562707" y="956603"/>
          <a:ext cx="11099409" cy="5584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482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788920"/>
              </p:ext>
            </p:extLst>
          </p:nvPr>
        </p:nvGraphicFramePr>
        <p:xfrm>
          <a:off x="647114" y="731520"/>
          <a:ext cx="10719581" cy="5542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417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66506"/>
              </p:ext>
            </p:extLst>
          </p:nvPr>
        </p:nvGraphicFramePr>
        <p:xfrm>
          <a:off x="492369" y="647114"/>
          <a:ext cx="11029071" cy="5866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5619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3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916938"/>
              </p:ext>
            </p:extLst>
          </p:nvPr>
        </p:nvGraphicFramePr>
        <p:xfrm>
          <a:off x="675249" y="675249"/>
          <a:ext cx="10874325" cy="5697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142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3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633671"/>
              </p:ext>
            </p:extLst>
          </p:nvPr>
        </p:nvGraphicFramePr>
        <p:xfrm>
          <a:off x="745588" y="759655"/>
          <a:ext cx="10663310" cy="5556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1457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657539"/>
              </p:ext>
            </p:extLst>
          </p:nvPr>
        </p:nvGraphicFramePr>
        <p:xfrm>
          <a:off x="717451" y="717453"/>
          <a:ext cx="11015003" cy="5739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9802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300-00000C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541422"/>
              </p:ext>
            </p:extLst>
          </p:nvPr>
        </p:nvGraphicFramePr>
        <p:xfrm>
          <a:off x="844062" y="801858"/>
          <a:ext cx="10705513" cy="5416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8195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300-00000C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348949"/>
              </p:ext>
            </p:extLst>
          </p:nvPr>
        </p:nvGraphicFramePr>
        <p:xfrm>
          <a:off x="562709" y="703385"/>
          <a:ext cx="11085340" cy="566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411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9459728"/>
              </p:ext>
            </p:extLst>
          </p:nvPr>
        </p:nvGraphicFramePr>
        <p:xfrm>
          <a:off x="604910" y="998807"/>
          <a:ext cx="11296357" cy="5627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434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29474"/>
              </p:ext>
            </p:extLst>
          </p:nvPr>
        </p:nvGraphicFramePr>
        <p:xfrm>
          <a:off x="815926" y="773723"/>
          <a:ext cx="10635176" cy="551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97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196715"/>
              </p:ext>
            </p:extLst>
          </p:nvPr>
        </p:nvGraphicFramePr>
        <p:xfrm>
          <a:off x="860612" y="860612"/>
          <a:ext cx="10569388" cy="5526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7967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8DE391-AA12-F053-E777-8621730FC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Estrategias académicas Y DE CONVIVENCIA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7DBDF4-51FD-8C8F-CFA9-29283BB59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  <a:p>
            <a:r>
              <a:rPr lang="es-MX" dirty="0"/>
              <a:t>Preparación pruebas saber “</a:t>
            </a:r>
            <a:r>
              <a:rPr lang="es-MX" dirty="0" err="1"/>
              <a:t>Miltón</a:t>
            </a:r>
            <a:r>
              <a:rPr lang="es-MX" dirty="0"/>
              <a:t> Ochoa”</a:t>
            </a:r>
          </a:p>
          <a:p>
            <a:r>
              <a:rPr lang="es-MX" dirty="0"/>
              <a:t>Convenio Sena: Educación itinerante grados 8°</a:t>
            </a:r>
          </a:p>
          <a:p>
            <a:r>
              <a:rPr lang="es-MX" dirty="0"/>
              <a:t>Seguimiento académico </a:t>
            </a:r>
            <a:r>
              <a:rPr lang="es-MX" dirty="0" err="1"/>
              <a:t>psicoorientación</a:t>
            </a:r>
            <a:r>
              <a:rPr lang="es-MX" dirty="0"/>
              <a:t> y docente de apoyo</a:t>
            </a:r>
          </a:p>
          <a:p>
            <a:r>
              <a:rPr lang="es-MX" dirty="0"/>
              <a:t>Reunión presentación estudiantes con diagnóstico</a:t>
            </a:r>
          </a:p>
          <a:p>
            <a:r>
              <a:rPr lang="es-MX" dirty="0"/>
              <a:t>Asesorías y capacitación talentos excepcionales e inclusión</a:t>
            </a:r>
          </a:p>
          <a:p>
            <a:r>
              <a:rPr lang="es-MX" dirty="0"/>
              <a:t>Capacitación plataforma SIEDU</a:t>
            </a:r>
          </a:p>
          <a:p>
            <a:r>
              <a:rPr lang="es-MX" dirty="0"/>
              <a:t>Capacitación rutas y protocolos de atención</a:t>
            </a:r>
          </a:p>
          <a:p>
            <a:r>
              <a:rPr lang="es-MX" dirty="0"/>
              <a:t>Evaluación de comportamiento</a:t>
            </a:r>
          </a:p>
          <a:p>
            <a:r>
              <a:rPr lang="es-MX" dirty="0"/>
              <a:t>Realización de comités </a:t>
            </a:r>
            <a:r>
              <a:rPr lang="es-MX"/>
              <a:t>de convivencia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0514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569639"/>
              </p:ext>
            </p:extLst>
          </p:nvPr>
        </p:nvGraphicFramePr>
        <p:xfrm>
          <a:off x="793377" y="998807"/>
          <a:ext cx="10376372" cy="5670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44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1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17282"/>
              </p:ext>
            </p:extLst>
          </p:nvPr>
        </p:nvGraphicFramePr>
        <p:xfrm>
          <a:off x="981635" y="833718"/>
          <a:ext cx="10139083" cy="5190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113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3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8036922"/>
              </p:ext>
            </p:extLst>
          </p:nvPr>
        </p:nvGraphicFramePr>
        <p:xfrm>
          <a:off x="914399" y="998807"/>
          <a:ext cx="10550769" cy="5008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8037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9631451"/>
              </p:ext>
            </p:extLst>
          </p:nvPr>
        </p:nvGraphicFramePr>
        <p:xfrm>
          <a:off x="801858" y="829995"/>
          <a:ext cx="10803988" cy="5528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638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50094"/>
              </p:ext>
            </p:extLst>
          </p:nvPr>
        </p:nvGraphicFramePr>
        <p:xfrm>
          <a:off x="590843" y="703385"/>
          <a:ext cx="10944665" cy="568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661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3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781706"/>
              </p:ext>
            </p:extLst>
          </p:nvPr>
        </p:nvGraphicFramePr>
        <p:xfrm>
          <a:off x="689317" y="689317"/>
          <a:ext cx="10705514" cy="5641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0209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86820"/>
              </p:ext>
            </p:extLst>
          </p:nvPr>
        </p:nvGraphicFramePr>
        <p:xfrm>
          <a:off x="604911" y="745589"/>
          <a:ext cx="11113477" cy="5683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939124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335</TotalTime>
  <Words>201</Words>
  <Application>Microsoft Office PowerPoint</Application>
  <PresentationFormat>Panorámica</PresentationFormat>
  <Paragraphs>38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Century Gothic</vt:lpstr>
      <vt:lpstr>Estela de condensación</vt:lpstr>
      <vt:lpstr>Rendimiento académico 1° periodo del 2024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Estrategias académicas Y DE CONVIVENCIA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Rendimiento académico 2° periodo del 2023</dc:title>
  <dc:creator>LEIDY</dc:creator>
  <cp:lastModifiedBy>USUARIO</cp:lastModifiedBy>
  <cp:revision>6</cp:revision>
  <dcterms:created xsi:type="dcterms:W3CDTF">2023-07-16T15:35:30Z</dcterms:created>
  <dcterms:modified xsi:type="dcterms:W3CDTF">2024-07-17T19:07:42Z</dcterms:modified>
</cp:coreProperties>
</file>