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Economica"/>
      <p:regular r:id="rId28"/>
      <p:bold r:id="rId29"/>
      <p:italic r:id="rId30"/>
      <p:boldItalic r:id="rId31"/>
    </p:embeddedFon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Economica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conomic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conomica-boldItalic.fntdata"/><Relationship Id="rId30" Type="http://schemas.openxmlformats.org/officeDocument/2006/relationships/font" Target="fonts/Economica-italic.fntdata"/><Relationship Id="rId11" Type="http://schemas.openxmlformats.org/officeDocument/2006/relationships/slide" Target="slides/slide6.xml"/><Relationship Id="rId33" Type="http://schemas.openxmlformats.org/officeDocument/2006/relationships/font" Target="fonts/OpenSans-bold.fntdata"/><Relationship Id="rId10" Type="http://schemas.openxmlformats.org/officeDocument/2006/relationships/slide" Target="slides/slide5.xml"/><Relationship Id="rId32" Type="http://schemas.openxmlformats.org/officeDocument/2006/relationships/font" Target="fonts/OpenSans-regular.fntdata"/><Relationship Id="rId13" Type="http://schemas.openxmlformats.org/officeDocument/2006/relationships/slide" Target="slides/slide8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7.xml"/><Relationship Id="rId34" Type="http://schemas.openxmlformats.org/officeDocument/2006/relationships/font" Target="fonts/OpenSans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effa9ef49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effa9ef49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effa9ef49c_0_5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effa9ef49c_0_5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effa9ef49c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effa9ef49c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effa9ef49c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effa9ef49c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effa9ef49c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effa9ef49c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effa9ef49c_0_5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effa9ef49c_0_5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effa9ef49c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effa9ef49c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effa9ef49c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effa9ef49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effa9ef49c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effa9ef49c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effa9ef49c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effa9ef49c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effa9ef4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effa9ef4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effa9ef49c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effa9ef49c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effa9ef49c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effa9ef49c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effa9ef49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effa9ef49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effa9ef49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effa9ef49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fa9ef49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fa9ef49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effa9ef49c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effa9ef49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effa9ef49c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effa9ef49c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effa9ef49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effa9ef49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effa9ef49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effa9ef49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effa9ef49c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effa9ef49c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JORNADA ÚNICA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Generalidades</a:t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6325925" y="4552300"/>
            <a:ext cx="22392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Elaboró: Yenny R. Hernández Puerto</a:t>
            </a:r>
            <a:endParaRPr b="1"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620"/>
              <a:t>Alimentación escolar</a:t>
            </a:r>
            <a:endParaRPr b="1" sz="2620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990"/>
              <a:buNone/>
            </a:pPr>
            <a:r>
              <a:t/>
            </a:r>
            <a:endParaRPr b="1" sz="2220"/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">
                <a:solidFill>
                  <a:schemeClr val="dk1"/>
                </a:solidFill>
              </a:rPr>
              <a:t>¿S</a:t>
            </a:r>
            <a:r>
              <a:rPr lang="es">
                <a:solidFill>
                  <a:schemeClr val="dk1"/>
                </a:solidFill>
              </a:rPr>
              <a:t>e cuenta con los recursos para atender la nueva focalización de beneficiarios (ETC y SGP)?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">
                <a:solidFill>
                  <a:schemeClr val="dk1"/>
                </a:solidFill>
              </a:rPr>
              <a:t>¿Se requiere a</a:t>
            </a:r>
            <a:r>
              <a:rPr lang="es">
                <a:solidFill>
                  <a:schemeClr val="dk1"/>
                </a:solidFill>
              </a:rPr>
              <a:t>palancar recursos necesarios, con Gobernaciones, Alcaldías y aliados?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">
                <a:solidFill>
                  <a:schemeClr val="dk1"/>
                </a:solidFill>
              </a:rPr>
              <a:t>¿En qué modalidad se suministrará el complemento nutricional (Resolución 335 de 2021, preparada en sitio, industrializada, comida caliente transportada). Es preferente la preparada en sitio, a menos que la infraestructura no lo permita. Se puede ofrecer la alternativa para que los padres de familia suministren el alimento y haya lugar para que lo</a:t>
            </a:r>
            <a:r>
              <a:rPr lang="es"/>
              <a:t> consuman dentro de la jornada.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620"/>
              <a:t>Alimentación escolar</a:t>
            </a:r>
            <a:endParaRPr b="1" sz="2620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990"/>
              <a:buNone/>
            </a:pPr>
            <a:r>
              <a:t/>
            </a:r>
            <a:endParaRPr b="1" sz="2220"/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"/>
              <a:t>No existe una restricción normativa frente a garantizar cualquiera de los 3 tipos de complemento (refrigerio am/pm y almuerzo) con alguna de las modalidades de preparación, más bien, constituye un reto técnico que podrá revisar cada equipo PAE en las ETC.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44"/>
              <a:t>Alimentación escolar - </a:t>
            </a:r>
            <a:r>
              <a:rPr b="1" lang="es" sz="2244"/>
              <a:t>Implementación por la Sec. Ed.</a:t>
            </a:r>
            <a:endParaRPr b="1" sz="2244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125" y="1137097"/>
            <a:ext cx="6853074" cy="31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4"/>
          <p:cNvSpPr txBox="1"/>
          <p:nvPr/>
        </p:nvSpPr>
        <p:spPr>
          <a:xfrm>
            <a:off x="1389325" y="4432800"/>
            <a:ext cx="29265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2"/>
                </a:solidFill>
              </a:rPr>
              <a:t>Fuente:MEN,2022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800"/>
              <a:t>Componente pedagógico</a:t>
            </a:r>
            <a:endParaRPr b="1" sz="3244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">
                <a:solidFill>
                  <a:schemeClr val="dk1"/>
                </a:solidFill>
              </a:rPr>
              <a:t>¿Qué </a:t>
            </a:r>
            <a:r>
              <a:rPr lang="es">
                <a:solidFill>
                  <a:schemeClr val="dk1"/>
                </a:solidFill>
              </a:rPr>
              <a:t>sentido y alcance pedagógico tendrá la Jornada Única en el establecimiento educativo?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">
                <a:solidFill>
                  <a:schemeClr val="dk1"/>
                </a:solidFill>
              </a:rPr>
              <a:t>¿Qué ajustes se requieren para actualizar el plan de estudios y revisar/resignificar de manera progresiva el PEI y demás disposiciones establecidas en el Artículo 2.3.3.6.2.4 del Decreto 501 del 2016?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55"/>
              <a:t>Componente pedagógico</a:t>
            </a:r>
            <a:endParaRPr b="1" sz="2800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">
                <a:solidFill>
                  <a:schemeClr val="dk1"/>
                </a:solidFill>
              </a:rPr>
              <a:t>Puede ampliarse fortaleciendo las artes, el deporte y la ciudadanía, siempre y cuando sea clara la forma en que impactarán el desarrollo de las competencias socio-emocionales, cognitivas, comunicativas y ciudadanas. para ello es necesario revisar y fortalecer el modelo pedagógico, para que en las horas adicionales asignadas se desarrollen actividades con un sentido pedagógico claro. (Secretaria de educación distrital, 2017)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">
                <a:solidFill>
                  <a:schemeClr val="dk1"/>
                </a:solidFill>
              </a:rPr>
              <a:t>Se puede ampliar con estrategias de entidades aliadas siempre y cuando las actividades de extensión de la jornada estén articuladas al Proyecto Educativo Institucional.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55"/>
              <a:t>Componente pedagógico</a:t>
            </a:r>
            <a:endParaRPr b="1" sz="2800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157" name="Google Shape;157;p2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s" sz="1900"/>
              <a:t>Tiempo escolar significativo,</a:t>
            </a:r>
            <a:r>
              <a:rPr lang="es"/>
              <a:t> entendido como el dedicado a garantizar experiencias para el aprendizaje y el desarrollo integral de los niños, niñas, adolescentes y jóvenes.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55"/>
              <a:t>Componente pedagógico - </a:t>
            </a:r>
            <a:r>
              <a:rPr b="1" lang="es" sz="2244"/>
              <a:t>Implementación por la Sec. Ed.</a:t>
            </a:r>
            <a:endParaRPr b="1" sz="2800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/>
          </a:p>
        </p:txBody>
      </p:sp>
      <p:pic>
        <p:nvPicPr>
          <p:cNvPr id="163" name="Google Shape;1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0925" y="1017725"/>
            <a:ext cx="7083403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8"/>
          <p:cNvSpPr txBox="1"/>
          <p:nvPr/>
        </p:nvSpPr>
        <p:spPr>
          <a:xfrm>
            <a:off x="4958750" y="4713625"/>
            <a:ext cx="29265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2"/>
                </a:solidFill>
              </a:rPr>
              <a:t>Fuente:MEN,2022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44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688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0909"/>
              <a:buFont typeface="Arial"/>
              <a:buNone/>
            </a:pPr>
            <a:r>
              <a:rPr b="1" lang="es" sz="2688"/>
              <a:t>Talento humano</a:t>
            </a:r>
            <a:endParaRPr b="1" sz="2688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">
                <a:solidFill>
                  <a:schemeClr val="dk1"/>
                </a:solidFill>
              </a:rPr>
              <a:t>¿Qué esquema se plantea para atender las nuevas intensidades académicas (horas extra, reorganización de la planta, nuevos cargos según viabilización del estudio de planta, articulación aliados en territorio)?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44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br>
              <a:rPr b="1" lang="es" sz="2800"/>
            </a:br>
            <a:r>
              <a:rPr b="1" lang="es" sz="2800"/>
              <a:t>Talento humano</a:t>
            </a:r>
            <a:r>
              <a:rPr b="1" lang="es" sz="2244"/>
              <a:t> </a:t>
            </a:r>
            <a:r>
              <a:rPr b="1" lang="es" sz="2800"/>
              <a:t>Implementación por la Sec. Ed.</a:t>
            </a:r>
            <a:endParaRPr b="1" sz="2800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/>
          </a:p>
        </p:txBody>
      </p:sp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000" y="726013"/>
            <a:ext cx="6729896" cy="369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0"/>
          <p:cNvSpPr txBox="1"/>
          <p:nvPr/>
        </p:nvSpPr>
        <p:spPr>
          <a:xfrm>
            <a:off x="1389325" y="4432800"/>
            <a:ext cx="29265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2"/>
                </a:solidFill>
              </a:rPr>
              <a:t>Fuente:MEN,2022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44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22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49009"/>
              <a:buFont typeface="Arial"/>
              <a:buNone/>
            </a:pPr>
            <a:r>
              <a:rPr b="1" lang="es" sz="2244"/>
              <a:t>Talento humano</a:t>
            </a:r>
            <a:endParaRPr b="1" sz="1800"/>
          </a:p>
        </p:txBody>
      </p:sp>
      <p:sp>
        <p:nvSpPr>
          <p:cNvPr id="183" name="Google Shape;183;p3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El horario para los docentes y directivos docentes, es el establecido en el Artículo 2.4.3.3.3 del Decreto 1075 de 2015, Decreto Único Reglamentario del Sector Educativo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La Jornada Única, no altera la asignación académica, ni jornada laboral de los docentes, por cuanto el tiempo que dedican al cumplimiento de su asignación académica y a la ejecución de actividades curriculares complementarias en el colegio, es el señalado en el Decreto 1075 de 2015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¿QUÉ ES?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Tiempo diario que dedica el establecimiento durante cinco días a la semana a sus estudiantes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En básica y media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En preescolar              </a:t>
            </a: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2815650" y="2069225"/>
            <a:ext cx="731700" cy="140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3635925" y="1832725"/>
            <a:ext cx="4995600" cy="13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</a:rPr>
              <a:t>Para la formación integral en actividades académicas para abordar las áreas obligatorias y fundamentales (Art. 23,31,32- Ley 115/1994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2657650" y="3455750"/>
            <a:ext cx="731700" cy="140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3635925" y="3234050"/>
            <a:ext cx="4995600" cy="13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</a:rPr>
              <a:t>Desarrollo de aspectos biológico, cognoscitivo, psicomotriz, socio-afectivo, espiritual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6325925" y="4552300"/>
            <a:ext cx="22392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Elaboró: Yenny R. Hernández Puerto</a:t>
            </a:r>
            <a:endParaRPr b="1"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44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9009"/>
              <a:buFont typeface="Arial"/>
              <a:buNone/>
            </a:pPr>
            <a:r>
              <a:rPr b="1" lang="es" sz="2244"/>
              <a:t>Talento humano</a:t>
            </a:r>
            <a:endParaRPr b="1" sz="2022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/>
          </a:p>
        </p:txBody>
      </p:sp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2150" y="985350"/>
            <a:ext cx="4992156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2"/>
          <p:cNvSpPr txBox="1"/>
          <p:nvPr/>
        </p:nvSpPr>
        <p:spPr>
          <a:xfrm>
            <a:off x="6925650" y="4358925"/>
            <a:ext cx="15138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2"/>
                </a:solidFill>
              </a:rPr>
              <a:t>Fuente:MEN,2022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>
            <p:ph type="title"/>
          </p:nvPr>
        </p:nvSpPr>
        <p:spPr>
          <a:xfrm>
            <a:off x="311700" y="27160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88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688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0909"/>
              <a:buFont typeface="Arial"/>
              <a:buNone/>
            </a:pPr>
            <a:r>
              <a:rPr b="1" lang="es" sz="2688"/>
              <a:t>Talento humano- parámetro de docentes (Decreto 3020 de 2002)</a:t>
            </a:r>
            <a:endParaRPr b="1" sz="2466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196" name="Google Shape;196;p3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s">
                <a:solidFill>
                  <a:schemeClr val="dk1"/>
                </a:solidFill>
              </a:rPr>
              <a:t>Educación Preescolar:</a:t>
            </a:r>
            <a:r>
              <a:rPr lang="es">
                <a:solidFill>
                  <a:schemeClr val="dk1"/>
                </a:solidFill>
              </a:rPr>
              <a:t> el MEN propone </a:t>
            </a:r>
            <a:r>
              <a:rPr b="1" lang="es">
                <a:solidFill>
                  <a:schemeClr val="dk1"/>
                </a:solidFill>
              </a:rPr>
              <a:t>1.5 docentes por cada grupo de preescolar</a:t>
            </a:r>
            <a:r>
              <a:rPr lang="es">
                <a:solidFill>
                  <a:schemeClr val="dk1"/>
                </a:solidFill>
              </a:rPr>
              <a:t> que se encuentre en Jornada Única (antes 1)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s">
                <a:solidFill>
                  <a:schemeClr val="dk1"/>
                </a:solidFill>
              </a:rPr>
              <a:t>Educación Básica Primaria:</a:t>
            </a:r>
            <a:r>
              <a:rPr lang="es">
                <a:solidFill>
                  <a:schemeClr val="dk1"/>
                </a:solidFill>
              </a:rPr>
              <a:t> el MEN propone </a:t>
            </a:r>
            <a:r>
              <a:rPr b="1" lang="es">
                <a:solidFill>
                  <a:schemeClr val="dk1"/>
                </a:solidFill>
              </a:rPr>
              <a:t>1.4. docentes por grupo de primaria</a:t>
            </a:r>
            <a:r>
              <a:rPr lang="es">
                <a:solidFill>
                  <a:schemeClr val="dk1"/>
                </a:solidFill>
              </a:rPr>
              <a:t> que se encuentre en Jornada Única (antes 1).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s">
                <a:solidFill>
                  <a:schemeClr val="dk1"/>
                </a:solidFill>
              </a:rPr>
              <a:t>Educación Básica Secundaria:</a:t>
            </a:r>
            <a:r>
              <a:rPr lang="es">
                <a:solidFill>
                  <a:schemeClr val="dk1"/>
                </a:solidFill>
              </a:rPr>
              <a:t> MEN propone </a:t>
            </a:r>
            <a:r>
              <a:rPr b="1" lang="es">
                <a:solidFill>
                  <a:schemeClr val="dk1"/>
                </a:solidFill>
              </a:rPr>
              <a:t>1.8 docentes por grupo de educación básica secundaria</a:t>
            </a:r>
            <a:r>
              <a:rPr lang="es">
                <a:solidFill>
                  <a:schemeClr val="dk1"/>
                </a:solidFill>
              </a:rPr>
              <a:t> que se encuentre en Jornada Única (antes 1.36).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s">
                <a:solidFill>
                  <a:schemeClr val="dk1"/>
                </a:solidFill>
              </a:rPr>
              <a:t>Educación Media Fortalecida:</a:t>
            </a:r>
            <a:r>
              <a:rPr lang="es">
                <a:solidFill>
                  <a:schemeClr val="dk1"/>
                </a:solidFill>
              </a:rPr>
              <a:t> MEN propone </a:t>
            </a:r>
            <a:r>
              <a:rPr b="1" lang="es">
                <a:solidFill>
                  <a:schemeClr val="dk1"/>
                </a:solidFill>
              </a:rPr>
              <a:t>2.1 Jornada Única </a:t>
            </a:r>
            <a:r>
              <a:rPr lang="es">
                <a:solidFill>
                  <a:schemeClr val="dk1"/>
                </a:solidFill>
              </a:rPr>
              <a:t>(antes 1.82)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77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42672"/>
              <a:buFont typeface="Arial"/>
              <a:buNone/>
            </a:pPr>
            <a:r>
              <a:rPr b="1" lang="es" sz="2577"/>
              <a:t>Referencias</a:t>
            </a:r>
            <a:endParaRPr/>
          </a:p>
        </p:txBody>
      </p:sp>
      <p:sp>
        <p:nvSpPr>
          <p:cNvPr id="202" name="Google Shape;202;p3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">
                <a:solidFill>
                  <a:schemeClr val="dk1"/>
                </a:solidFill>
              </a:rPr>
              <a:t>Ministerio de Educación Nacional. </a:t>
            </a:r>
            <a:r>
              <a:rPr i="1" lang="es">
                <a:solidFill>
                  <a:schemeClr val="dk1"/>
                </a:solidFill>
              </a:rPr>
              <a:t>Lineamientos para la implementación de la jornada única en Colombia. </a:t>
            </a:r>
            <a:r>
              <a:rPr lang="es">
                <a:solidFill>
                  <a:schemeClr val="dk1"/>
                </a:solidFill>
              </a:rPr>
              <a:t>2022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">
                <a:solidFill>
                  <a:schemeClr val="dk1"/>
                </a:solidFill>
              </a:rPr>
              <a:t>Secretaria de Educación del distrito. Subsecretaría de calidad y pertinencia.</a:t>
            </a:r>
            <a:r>
              <a:rPr i="1" lang="es">
                <a:solidFill>
                  <a:schemeClr val="dk1"/>
                </a:solidFill>
              </a:rPr>
              <a:t> Manual de preguntas y respuestas.</a:t>
            </a:r>
            <a:r>
              <a:rPr lang="es">
                <a:solidFill>
                  <a:schemeClr val="dk1"/>
                </a:solidFill>
              </a:rPr>
              <a:t> Junio,2017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Ministerio de Educación Nacional. </a:t>
            </a:r>
            <a:r>
              <a:rPr i="1" lang="es"/>
              <a:t>ORIENTACIONES PEDAGÓGICAS Y DE GESTIÓN PARA LA IMPLEMENTACIÓN DE LA JORNADA ÚNICA. Notas técnicas. </a:t>
            </a:r>
            <a:r>
              <a:rPr lang="es"/>
              <a:t>2020.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¿QUÉ </a:t>
            </a:r>
            <a:r>
              <a:rPr b="1" lang="es"/>
              <a:t>NO</a:t>
            </a:r>
            <a:r>
              <a:rPr lang="es"/>
              <a:t> ES JORNADA ÚNICA?</a:t>
            </a:r>
            <a:endParaRPr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-"/>
            </a:pPr>
            <a:r>
              <a:rPr lang="es" sz="1900">
                <a:solidFill>
                  <a:schemeClr val="dk1"/>
                </a:solidFill>
              </a:rPr>
              <a:t>Jornada complementaria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-"/>
            </a:pPr>
            <a:r>
              <a:rPr lang="es" sz="1900">
                <a:solidFill>
                  <a:schemeClr val="dk1"/>
                </a:solidFill>
              </a:rPr>
              <a:t>Jornada extendida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-"/>
            </a:pPr>
            <a:r>
              <a:rPr lang="es" sz="1900">
                <a:solidFill>
                  <a:schemeClr val="dk1"/>
                </a:solidFill>
              </a:rPr>
              <a:t>Voluntaria para los estudiantes cuando el colegio la ha adoptado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-"/>
            </a:pPr>
            <a:r>
              <a:rPr lang="es" sz="1900">
                <a:solidFill>
                  <a:schemeClr val="dk1"/>
                </a:solidFill>
              </a:rPr>
              <a:t>Estrategia de uso del tiempo libre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Marco Normativo</a:t>
            </a: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325" y="1017725"/>
            <a:ext cx="7146200" cy="37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1389325" y="4432800"/>
            <a:ext cx="29265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2"/>
                </a:solidFill>
              </a:rPr>
              <a:t>Fuente:MEN,2022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Gradualidad en la implementación</a:t>
            </a:r>
            <a:endParaRPr b="1"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2200">
                <a:solidFill>
                  <a:schemeClr val="dk1"/>
                </a:solidFill>
              </a:rPr>
              <a:t>Puede ser </a:t>
            </a:r>
            <a:r>
              <a:rPr b="1" i="1" lang="es" sz="2200">
                <a:solidFill>
                  <a:schemeClr val="dk1"/>
                </a:solidFill>
              </a:rPr>
              <a:t>progresiva</a:t>
            </a:r>
            <a:r>
              <a:rPr lang="es" sz="2200">
                <a:solidFill>
                  <a:schemeClr val="dk1"/>
                </a:solidFill>
              </a:rPr>
              <a:t>, por </a:t>
            </a:r>
            <a:r>
              <a:rPr b="1" i="1" lang="es" sz="2200">
                <a:solidFill>
                  <a:schemeClr val="dk1"/>
                </a:solidFill>
              </a:rPr>
              <a:t>grupos de grados, niveles o ciclos de formación y sedes,</a:t>
            </a:r>
            <a:r>
              <a:rPr lang="es" sz="2200">
                <a:solidFill>
                  <a:schemeClr val="dk1"/>
                </a:solidFill>
              </a:rPr>
              <a:t> a partir de las condiciones de prestación del servicio, las decisiones que adopte su Consejo Directivo en el marco de su Proyecto Educativo Institucional   y de la valoración realizada por la secretaría de educación, considerando los componentes y condiciones requeridos.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Gradualidad en la implementación</a:t>
            </a:r>
            <a:endParaRPr b="1"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7375" y="1088825"/>
            <a:ext cx="6498726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5564725" y="4403225"/>
            <a:ext cx="29265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2"/>
                </a:solidFill>
              </a:rPr>
              <a:t>Fuente:MEN,2022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3020"/>
              <a:t>COMPONENTES</a:t>
            </a:r>
            <a:endParaRPr b="1" sz="3020"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★"/>
            </a:pPr>
            <a:r>
              <a:rPr lang="es" sz="1900">
                <a:solidFill>
                  <a:schemeClr val="dk1"/>
                </a:solidFill>
              </a:rPr>
              <a:t>Infraestructura educativa disponible y en buen estado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★"/>
            </a:pPr>
            <a:r>
              <a:rPr lang="es" sz="1900">
                <a:solidFill>
                  <a:schemeClr val="dk1"/>
                </a:solidFill>
              </a:rPr>
              <a:t>Un plan de alimentación escolar en modalidad almuerzo en el marco de la ejecución del Programa de Alimentación Escolar (PAE), que contribuya a fomentar la permanencia de los estudiantes, disminuyendo el ausentismo y la deserción, y estilos de vida saludables. 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★"/>
            </a:pPr>
            <a:r>
              <a:rPr lang="es" sz="1900">
                <a:solidFill>
                  <a:schemeClr val="dk1"/>
                </a:solidFill>
              </a:rPr>
              <a:t>Componente pedagógico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★"/>
            </a:pPr>
            <a:r>
              <a:rPr lang="es" sz="1900">
                <a:solidFill>
                  <a:schemeClr val="dk1"/>
                </a:solidFill>
              </a:rPr>
              <a:t>Talento humano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6717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990"/>
              <a:buNone/>
            </a:pPr>
            <a:r>
              <a:rPr b="1" lang="es" sz="2720"/>
              <a:t>Infraestructura educativa</a:t>
            </a:r>
            <a:endParaRPr sz="3620"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">
                <a:solidFill>
                  <a:schemeClr val="dk1"/>
                </a:solidFill>
              </a:rPr>
              <a:t>¿L</a:t>
            </a:r>
            <a:r>
              <a:rPr lang="es">
                <a:solidFill>
                  <a:schemeClr val="dk1"/>
                </a:solidFill>
              </a:rPr>
              <a:t>a infraestructura es suficiente, para atender a los estudiantes en las actividades propuestas?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">
                <a:solidFill>
                  <a:schemeClr val="dk1"/>
                </a:solidFill>
              </a:rPr>
              <a:t>¿Se requiere el uso de instalaciones de terceros (extramurales) con condiciones adecuadas de seguridad, disponibilidad y accesibilidad, según el currículo, las intensidades académicas diarias o semanales y las actividades complementarias?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">
                <a:solidFill>
                  <a:schemeClr val="dk1"/>
                </a:solidFill>
              </a:rPr>
              <a:t>¿Existen condiciones suficientes de servicios públicos?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11700" y="46717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s" sz="2244"/>
              <a:t>Infraestructura educativa - </a:t>
            </a:r>
            <a:r>
              <a:rPr b="1" lang="es" sz="2244"/>
              <a:t>Implementación</a:t>
            </a:r>
            <a:r>
              <a:rPr b="1" lang="es" sz="2244"/>
              <a:t> por la Sec. Ed.</a:t>
            </a:r>
            <a:endParaRPr sz="3244"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6450" y="1088825"/>
            <a:ext cx="5907422" cy="379882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775950" y="4292400"/>
            <a:ext cx="29265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2"/>
                </a:solidFill>
              </a:rPr>
              <a:t>Fuente:MEN,2022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